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DCB-0F54-4281-A1F2-09DBC581645B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3B1D-54F0-41BA-A663-9391622A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5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DCB-0F54-4281-A1F2-09DBC581645B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3B1D-54F0-41BA-A663-9391622A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7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DCB-0F54-4281-A1F2-09DBC581645B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3B1D-54F0-41BA-A663-9391622A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5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DCB-0F54-4281-A1F2-09DBC581645B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3B1D-54F0-41BA-A663-9391622A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3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DCB-0F54-4281-A1F2-09DBC581645B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3B1D-54F0-41BA-A663-9391622A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7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DCB-0F54-4281-A1F2-09DBC581645B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3B1D-54F0-41BA-A663-9391622A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7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DCB-0F54-4281-A1F2-09DBC581645B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3B1D-54F0-41BA-A663-9391622A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7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DCB-0F54-4281-A1F2-09DBC581645B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3B1D-54F0-41BA-A663-9391622A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DCB-0F54-4281-A1F2-09DBC581645B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3B1D-54F0-41BA-A663-9391622A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7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DCB-0F54-4281-A1F2-09DBC581645B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3B1D-54F0-41BA-A663-9391622A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7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4DCB-0F54-4281-A1F2-09DBC581645B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3B1D-54F0-41BA-A663-9391622A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4DCB-0F54-4281-A1F2-09DBC581645B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33B1D-54F0-41BA-A663-9391622A8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5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42" y="0"/>
            <a:ext cx="8100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Old English Text MT" panose="03040902040508030806" pitchFamily="66" charset="0"/>
              </a:rPr>
              <a:t>The History of</a:t>
            </a:r>
            <a:endParaRPr lang="en-US" dirty="0">
              <a:latin typeface="Old English Text MT" panose="03040902040508030806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45851" y="1323439"/>
            <a:ext cx="6815192" cy="5214873"/>
            <a:chOff x="2445851" y="1323439"/>
            <a:chExt cx="6815192" cy="5214873"/>
          </a:xfrm>
        </p:grpSpPr>
        <p:pic>
          <p:nvPicPr>
            <p:cNvPr id="1026" name="Picture 2" descr="Image resul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851" y="1323439"/>
              <a:ext cx="6815192" cy="456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839547" y="6168980"/>
              <a:ext cx="2027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few </a:t>
              </a:r>
              <a:r>
                <a:rPr lang="en-US" b="1" dirty="0" smtClean="0">
                  <a:solidFill>
                    <a:srgbClr val="FF0000"/>
                  </a:solidFill>
                </a:rPr>
                <a:t>key</a:t>
              </a:r>
              <a:r>
                <a:rPr lang="en-US" dirty="0" smtClean="0"/>
                <a:t> moments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72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edia1.britannica.com/eb-media/70/74370-004-F39B1E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80" y="1430266"/>
            <a:ext cx="7319103" cy="49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1091" y="373487"/>
            <a:ext cx="6103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Johannes Gutenberg Invents The Printing Press </a:t>
            </a:r>
          </a:p>
          <a:p>
            <a:pPr algn="ctr"/>
            <a:r>
              <a:rPr lang="en-US" sz="2400" dirty="0" smtClean="0"/>
              <a:t>using movable type, 1440.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5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1529" y="373487"/>
            <a:ext cx="4382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Gutenberg Bible completed, 1455</a:t>
            </a:r>
            <a:endParaRPr lang="en-US" sz="2400" dirty="0"/>
          </a:p>
        </p:txBody>
      </p:sp>
      <p:pic>
        <p:nvPicPr>
          <p:cNvPr id="2050" name="Picture 2" descr="Image result for Gutenberg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28" y="952924"/>
            <a:ext cx="690562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4317" y="373487"/>
            <a:ext cx="8256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Paper Mill is created, to keep up with the demand for books.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993782" y="5568868"/>
            <a:ext cx="2389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i="0" dirty="0" smtClean="0">
                <a:effectLst/>
                <a:latin typeface="Calibri" panose="020F0502020204030204" pitchFamily="34" charset="0"/>
              </a:rPr>
              <a:t>Nuremberg – 1493</a:t>
            </a:r>
          </a:p>
          <a:p>
            <a:pPr algn="ctr"/>
            <a:r>
              <a:rPr lang="en-US" sz="2000" b="0" i="0" dirty="0" smtClean="0">
                <a:effectLst/>
                <a:latin typeface="Calibri" panose="020F0502020204030204" pitchFamily="34" charset="0"/>
              </a:rPr>
              <a:t>England – 1495</a:t>
            </a:r>
          </a:p>
          <a:p>
            <a:pPr algn="ctr"/>
            <a:r>
              <a:rPr lang="en-US" sz="2000" b="0" i="0" dirty="0" smtClean="0">
                <a:effectLst/>
                <a:latin typeface="Calibri" panose="020F0502020204030204" pitchFamily="34" charset="0"/>
              </a:rPr>
              <a:t>America - 1691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4100" name="Picture 4" descr="https://upload.wikimedia.org/wikipedia/commons/1/1c/Nuremberg_chronicles_-_Nurember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25" y="925997"/>
            <a:ext cx="6236546" cy="414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9919224">
            <a:off x="7074812" y="5075589"/>
            <a:ext cx="1671846" cy="304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90385" y="4194445"/>
            <a:ext cx="26046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Due to their noise and </a:t>
            </a:r>
            <a:endParaRPr lang="en-US" dirty="0" smtClean="0"/>
          </a:p>
          <a:p>
            <a:r>
              <a:rPr lang="en-US" dirty="0" smtClean="0"/>
              <a:t>smell</a:t>
            </a:r>
            <a:r>
              <a:rPr lang="en-US" dirty="0"/>
              <a:t>, </a:t>
            </a:r>
            <a:r>
              <a:rPr lang="en-US" dirty="0" err="1"/>
              <a:t>papermills</a:t>
            </a:r>
            <a:r>
              <a:rPr lang="en-US" dirty="0"/>
              <a:t> were </a:t>
            </a:r>
            <a:endParaRPr lang="en-US" dirty="0" smtClean="0"/>
          </a:p>
          <a:p>
            <a:r>
              <a:rPr lang="en-US" dirty="0" smtClean="0"/>
              <a:t>required </a:t>
            </a:r>
            <a:r>
              <a:rPr lang="en-US" dirty="0"/>
              <a:t>by medieval law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be erected some </a:t>
            </a:r>
            <a:endParaRPr lang="en-US" dirty="0" smtClean="0"/>
          </a:p>
          <a:p>
            <a:r>
              <a:rPr lang="en-US" dirty="0" smtClean="0"/>
              <a:t>distance </a:t>
            </a:r>
            <a:r>
              <a:rPr lang="en-US" dirty="0"/>
              <a:t>from the city </a:t>
            </a:r>
            <a:endParaRPr lang="en-US" dirty="0" smtClean="0"/>
          </a:p>
          <a:p>
            <a:r>
              <a:rPr lang="en-US" dirty="0" smtClean="0"/>
              <a:t>walls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64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179" y="373487"/>
            <a:ext cx="824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first daily newspaper is published, Antwerp, Belgium – 1605.</a:t>
            </a:r>
            <a:endParaRPr lang="en-US" sz="2400" dirty="0"/>
          </a:p>
        </p:txBody>
      </p:sp>
      <p:pic>
        <p:nvPicPr>
          <p:cNvPr id="5122" name="Picture 2" descr="https://upload.wikimedia.org/wikipedia/commons/thumb/6/61/Relation_Aller_Fuernemmen_und_gedenckwuerdigen_Historien_%281609%29.jpg/800px-Relation_Aller_Fuernemmen_und_gedenckwuerdigen_Historien_%281609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44" y="933852"/>
            <a:ext cx="3871207" cy="488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9638" y="5941378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Johann Carolus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557" y="373487"/>
            <a:ext cx="8115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1953 – First high speed printer created for the Univac computer</a:t>
            </a:r>
            <a:endParaRPr lang="en-US" sz="2400" dirty="0"/>
          </a:p>
        </p:txBody>
      </p:sp>
      <p:pic>
        <p:nvPicPr>
          <p:cNvPr id="7170" name="Picture 2" descr="https://upload.wikimedia.org/wikipedia/commons/thumb/a/ad/UNIVAC_Console_Printer.jpg/1280px-UNIVAC_Console_Pr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07" y="1131367"/>
            <a:ext cx="9239040" cy="51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0059" y="269809"/>
            <a:ext cx="10795460" cy="6183447"/>
            <a:chOff x="660059" y="269809"/>
            <a:chExt cx="10795460" cy="6183447"/>
          </a:xfrm>
        </p:grpSpPr>
        <p:pic>
          <p:nvPicPr>
            <p:cNvPr id="6150" name="Picture 6" descr="Image result for xerox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59" y="515155"/>
              <a:ext cx="1590077" cy="113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Image result for eps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097" y="2716795"/>
              <a:ext cx="2688956" cy="91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Image result for del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59" y="4698398"/>
              <a:ext cx="1754858" cy="1754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Image result for h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053" y="269809"/>
              <a:ext cx="2192740" cy="2192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0" name="Picture 16" descr="Image result for can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046" y="5737596"/>
              <a:ext cx="2558782" cy="71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2" name="Picture 18" descr="Image result for koda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7460" y="365437"/>
              <a:ext cx="2538059" cy="143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4" name="Picture 20" descr="Image result for lexmar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278" y="3371003"/>
              <a:ext cx="2579549" cy="1300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6" name="Picture 22" descr="Image result for appl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6276" y="4262260"/>
              <a:ext cx="1770606" cy="207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725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97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Old English Text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Fitzpatrick,Jack</dc:creator>
  <cp:lastModifiedBy>Fitzpatrick,Jack</cp:lastModifiedBy>
  <cp:revision>9</cp:revision>
  <cp:lastPrinted>2017-05-22T15:19:49Z</cp:lastPrinted>
  <dcterms:created xsi:type="dcterms:W3CDTF">2017-05-22T15:19:40Z</dcterms:created>
  <dcterms:modified xsi:type="dcterms:W3CDTF">2017-05-23T16:53:55Z</dcterms:modified>
</cp:coreProperties>
</file>