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E5BB-90F2-405C-B36B-FADF504C7C08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F61E-594E-4E35-A62C-C1872F8A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B0AC224-11FD-422C-BA22-98FF5211732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508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history.com/shows/mankind-the-story-of-all-of-us/videos/fall-of-constantinople" TargetMode="External"/><Relationship Id="rId7" Type="http://schemas.openxmlformats.org/officeDocument/2006/relationships/hyperlink" Target="http://www.history.com/topics/ancient-history/byzantine-empi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youtube.com/watch?v=3H9TofuarsE&amp;feature=youtu.be" TargetMode="External"/><Relationship Id="rId7" Type="http://schemas.openxmlformats.org/officeDocument/2006/relationships/hyperlink" Target="http://www.google.com/url?sa=i&amp;rct=j&amp;q=Byzantine+Trebuchet&amp;source=images&amp;cd=&amp;cad=rja&amp;docid=Jtv3_nWel60yFM&amp;tbnid=6iWwKZZ3258W5M:&amp;ved=0CAUQjRw&amp;url=http://help.madmoo.com/en_EN/khan-wars-5.0-1002-898.html&amp;ei=86cQU9uMDI2jkQfZ_YCIBw&amp;bvm=bv.61965928,d.eW0&amp;psig=AFQjCNGt3i4RezvkgSgDroIdBWl0km2KNQ&amp;ust=1393686798583905" TargetMode="External"/><Relationship Id="rId2" Type="http://schemas.openxmlformats.org/officeDocument/2006/relationships/hyperlink" Target="http://channel.nationalgeographic.com/channel/the-link/videos/greek-fi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Byzantine+Trebuchet&amp;source=images&amp;cd=&amp;cad=rja&amp;docid=B0s-PmkCWl4LKM&amp;tbnid=8BCA_GXWvLeojM:&amp;ved=0CAUQjRw&amp;url=http://althistory.wikia.com/wiki/First_Muslim_War_(Byzantine_Glory)&amp;ei=tqcQU4OWBMzMkAe364G4BA&amp;bvm=bv.61965928,d.eW0&amp;psig=AFQjCNGt3i4RezvkgSgDroIdBWl0km2KNQ&amp;ust=1393686798583905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watch?v=dmSyrGsqmg8" TargetMode="External"/><Relationship Id="rId9" Type="http://schemas.openxmlformats.org/officeDocument/2006/relationships/hyperlink" Target="http://www.youtube.com/watch?v=9J_KbKwmYv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Byzantine Military and </a:t>
            </a:r>
            <a:br>
              <a:rPr lang="en-US" altLang="en-US" smtClean="0"/>
            </a:br>
            <a:r>
              <a:rPr lang="en-US" altLang="en-US" smtClean="0"/>
              <a:t>The Fall of Constantinople</a:t>
            </a:r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Mr. Fitzpatrick</a:t>
            </a:r>
          </a:p>
        </p:txBody>
      </p:sp>
    </p:spTree>
    <p:extLst>
      <p:ext uri="{BB962C8B-B14F-4D97-AF65-F5344CB8AC3E}">
        <p14:creationId xmlns:p14="http://schemas.microsoft.com/office/powerpoint/2010/main" val="1799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81200" y="-381000"/>
            <a:ext cx="7239000" cy="1143000"/>
          </a:xfrm>
        </p:spPr>
        <p:txBody>
          <a:bodyPr/>
          <a:lstStyle/>
          <a:p>
            <a:r>
              <a:rPr lang="en-US" altLang="en-US" smtClean="0"/>
              <a:t>The Fall of Constantinople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0" y="6324600"/>
            <a:ext cx="914400" cy="5334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>
              <a:ea typeface="ＭＳ Ｐゴシック" pitchFamily="-107" charset="-128"/>
              <a:hlinkClick r:id="rId3"/>
            </a:endParaRPr>
          </a:p>
          <a:p>
            <a:pPr>
              <a:defRPr/>
            </a:pPr>
            <a:r>
              <a:rPr lang="en-US" dirty="0" smtClean="0">
                <a:ea typeface="ＭＳ Ｐゴシック" pitchFamily="-107" charset="-128"/>
                <a:hlinkClick r:id="rId3"/>
              </a:rPr>
              <a:t>History</a:t>
            </a:r>
            <a:endParaRPr lang="en-US" dirty="0">
              <a:ea typeface="ＭＳ Ｐゴシック" pitchFamily="-107" charset="-128"/>
            </a:endParaRPr>
          </a:p>
        </p:txBody>
      </p:sp>
      <p:pic>
        <p:nvPicPr>
          <p:cNvPr id="4" name="Picture 3" descr="2906271_ori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0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spreadofisl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7"/>
          </p:cNvPr>
          <p:cNvSpPr txBox="1"/>
          <p:nvPr/>
        </p:nvSpPr>
        <p:spPr>
          <a:xfrm>
            <a:off x="4865688" y="468313"/>
            <a:ext cx="26148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Fall of Constantinople</a:t>
            </a:r>
          </a:p>
        </p:txBody>
      </p:sp>
      <p:pic>
        <p:nvPicPr>
          <p:cNvPr id="62472" name="They Might Be Giants - Instanbul (Not Constantinople)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38" y="495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students will understand how the Byzantine Empire was able to remain strong for over 1000 years.</a:t>
            </a:r>
          </a:p>
          <a:p>
            <a:r>
              <a:rPr lang="en-US" altLang="en-US" smtClean="0"/>
              <a:t>The students will be able to tell me the reasons for the decline and eventual fall of the Byzantine Empire.</a:t>
            </a:r>
          </a:p>
        </p:txBody>
      </p:sp>
    </p:spTree>
    <p:extLst>
      <p:ext uri="{BB962C8B-B14F-4D97-AF65-F5344CB8AC3E}">
        <p14:creationId xmlns:p14="http://schemas.microsoft.com/office/powerpoint/2010/main" val="9715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The Byzantine Empire lasted from about 306AD until 1453 AD, more than 1000 years.</a:t>
            </a:r>
          </a:p>
          <a:p>
            <a:r>
              <a:rPr lang="en-US" altLang="en-US" sz="2400"/>
              <a:t>During its existence, the empire remained one of the most powerful economic, cultural, and military forces in Europe.</a:t>
            </a:r>
          </a:p>
          <a:p>
            <a:r>
              <a:rPr lang="en-US" altLang="en-US" sz="2400"/>
              <a:t>Where did their military originate?</a:t>
            </a:r>
          </a:p>
          <a:p>
            <a:r>
              <a:rPr lang="en-US" altLang="en-US" sz="2400"/>
              <a:t>What do we know about the Roman military?</a:t>
            </a:r>
          </a:p>
          <a:p>
            <a:r>
              <a:rPr lang="en-US" altLang="en-US" sz="2400"/>
              <a:t>So the foundation of the Byzantine army is the Roman army, a Very Strong Foundation. </a:t>
            </a:r>
          </a:p>
        </p:txBody>
      </p:sp>
    </p:spTree>
    <p:extLst>
      <p:ext uri="{BB962C8B-B14F-4D97-AF65-F5344CB8AC3E}">
        <p14:creationId xmlns:p14="http://schemas.microsoft.com/office/powerpoint/2010/main" val="24675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99979" y="265760"/>
            <a:ext cx="3819525" cy="1143000"/>
          </a:xfrm>
        </p:spPr>
        <p:txBody>
          <a:bodyPr/>
          <a:lstStyle/>
          <a:p>
            <a:r>
              <a:rPr lang="en-US" altLang="en-US" dirty="0" smtClean="0"/>
              <a:t>Weaponry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79" y="1647423"/>
            <a:ext cx="3733800" cy="4846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7" charset="-128"/>
                <a:hlinkClick r:id="rId2"/>
              </a:rPr>
              <a:t>Greek Fire </a:t>
            </a:r>
            <a:r>
              <a:rPr lang="en-US" dirty="0" smtClean="0">
                <a:ea typeface="ＭＳ Ｐゴシック" pitchFamily="-107" charset="-128"/>
              </a:rPr>
              <a:t>– like an Ancient Flame Thrower, but the fire burned on water (very secretive recipe).</a:t>
            </a:r>
          </a:p>
          <a:p>
            <a:pPr>
              <a:defRPr/>
            </a:pPr>
            <a:r>
              <a:rPr lang="en-US" dirty="0" smtClean="0">
                <a:ea typeface="ＭＳ Ｐゴシック" pitchFamily="-107" charset="-128"/>
                <a:hlinkClick r:id="rId3"/>
              </a:rPr>
              <a:t>Trebuchet</a:t>
            </a:r>
            <a:r>
              <a:rPr lang="en-US" dirty="0" smtClean="0">
                <a:ea typeface="ＭＳ Ｐゴシック" pitchFamily="-107" charset="-128"/>
              </a:rPr>
              <a:t> – projected large stones into the air, over walls </a:t>
            </a:r>
            <a:r>
              <a:rPr lang="en-US" sz="1700" dirty="0">
                <a:ea typeface="ＭＳ Ｐゴシック" pitchFamily="-107" charset="-128"/>
                <a:hlinkClick r:id="rId4"/>
              </a:rPr>
              <a:t>(pumpkins?)</a:t>
            </a:r>
            <a:r>
              <a:rPr lang="en-US" dirty="0" smtClean="0">
                <a:ea typeface="ＭＳ Ｐゴシック" pitchFamily="-107" charset="-128"/>
              </a:rPr>
              <a:t>.</a:t>
            </a:r>
            <a:endParaRPr lang="en-US" dirty="0">
              <a:ea typeface="ＭＳ Ｐゴシック" pitchFamily="-107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-107" charset="-128"/>
              </a:rPr>
              <a:t>Grenades – jars full of </a:t>
            </a:r>
            <a:r>
              <a:rPr lang="en-US" dirty="0">
                <a:ea typeface="ＭＳ Ｐゴシック" pitchFamily="-107" charset="-128"/>
              </a:rPr>
              <a:t>G</a:t>
            </a:r>
            <a:r>
              <a:rPr lang="en-US" dirty="0" smtClean="0">
                <a:ea typeface="ＭＳ Ｐゴシック" pitchFamily="-107" charset="-128"/>
              </a:rPr>
              <a:t>reek fire hurled using catapults and trebuchets.</a:t>
            </a:r>
            <a:endParaRPr lang="en-US" dirty="0">
              <a:ea typeface="ＭＳ Ｐゴシック" pitchFamily="-107" charset="-128"/>
            </a:endParaRPr>
          </a:p>
        </p:txBody>
      </p:sp>
      <p:pic>
        <p:nvPicPr>
          <p:cNvPr id="3074" name="Picture 2" descr="http://static3.wikia.nocookie.net/__cb20110422141655/althistory/images/f/f7/Greekfire-madridskylitzes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5275"/>
            <a:ext cx="4578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atic.xs-software.com/help/khanwars/Trebuchet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3440114"/>
            <a:ext cx="45434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77813"/>
            <a:ext cx="46434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Famous Generals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Belisarius – The most famous Byzantine General.  Justinian chose him to begin the reconquest of the Western Roman territories. He also helped put down the Nika Riot.</a:t>
            </a:r>
          </a:p>
          <a:p>
            <a:r>
              <a:rPr lang="en-US" altLang="en-US" smtClean="0"/>
              <a:t>Narses – Another of Justinian’s generals. Took back Italy from the Ostrogoths. Also aided in the Nika Riot.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58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86000" y="33338"/>
            <a:ext cx="7772400" cy="1143000"/>
          </a:xfrm>
        </p:spPr>
        <p:txBody>
          <a:bodyPr/>
          <a:lstStyle/>
          <a:p>
            <a:r>
              <a:rPr lang="en-US" altLang="en-US" smtClean="0"/>
              <a:t>Byzantine Theme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6814"/>
            <a:ext cx="7696200" cy="2428875"/>
          </a:xfrm>
        </p:spPr>
        <p:txBody>
          <a:bodyPr/>
          <a:lstStyle/>
          <a:p>
            <a:r>
              <a:rPr lang="en-US" altLang="en-US" sz="2400"/>
              <a:t>Localized Armies that could organize quickly.</a:t>
            </a:r>
          </a:p>
          <a:p>
            <a:r>
              <a:rPr lang="en-US" altLang="en-US" sz="2400"/>
              <a:t>They were motivated because they were fighting for the own towns, farms, and families.</a:t>
            </a:r>
          </a:p>
          <a:p>
            <a:r>
              <a:rPr lang="en-US" altLang="en-US" sz="2400"/>
              <a:t>Do we have something similar to this today?</a:t>
            </a:r>
          </a:p>
        </p:txBody>
      </p:sp>
      <p:pic>
        <p:nvPicPr>
          <p:cNvPr id="58372" name="Picture 2" descr="http://upload.wikimedia.org/wikipedia/commons/6/6b/Byzantine_Themes,_9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055939"/>
            <a:ext cx="57912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209800" y="-31750"/>
            <a:ext cx="7772400" cy="1143000"/>
          </a:xfrm>
        </p:spPr>
        <p:txBody>
          <a:bodyPr/>
          <a:lstStyle/>
          <a:p>
            <a:r>
              <a:rPr lang="en-US" altLang="en-US" smtClean="0"/>
              <a:t>Byzantine Tagmata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7239000" cy="1819275"/>
          </a:xfrm>
        </p:spPr>
        <p:txBody>
          <a:bodyPr/>
          <a:lstStyle/>
          <a:p>
            <a:r>
              <a:rPr lang="en-US" altLang="en-US" smtClean="0"/>
              <a:t>This was the professional army.  </a:t>
            </a:r>
          </a:p>
          <a:p>
            <a:r>
              <a:rPr lang="en-US" altLang="en-US" smtClean="0"/>
              <a:t>They turned into the Elite Troops, who were highly paid by the Imperial Government (The Emperor).</a:t>
            </a:r>
          </a:p>
        </p:txBody>
      </p:sp>
      <p:pic>
        <p:nvPicPr>
          <p:cNvPr id="59396" name="Picture 2" descr="http://img353.imageshack.us/img353/1849/klib2d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73439"/>
            <a:ext cx="638175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7" charset="-128"/>
              </a:rPr>
              <a:t>The Decline of the Empire</a:t>
            </a:r>
            <a:br>
              <a:rPr lang="en-US" dirty="0" smtClean="0">
                <a:ea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</a:rPr>
              <a:t>From the Inside (Internally)</a:t>
            </a:r>
            <a:endParaRPr lang="en-US" dirty="0">
              <a:ea typeface="ＭＳ Ｐゴシック" pitchFamily="-107" charset="-128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981200"/>
            <a:ext cx="9453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7" charset="-128"/>
              </a:rPr>
              <a:t>The Decline of the Empire</a:t>
            </a:r>
            <a:br>
              <a:rPr lang="en-US" dirty="0" smtClean="0">
                <a:ea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</a:rPr>
              <a:t>From the outside (Externally)</a:t>
            </a:r>
            <a:endParaRPr lang="en-US" dirty="0">
              <a:ea typeface="ＭＳ Ｐゴシック" pitchFamily="-107" charset="-128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590801"/>
            <a:ext cx="955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300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Century Gothic</vt:lpstr>
      <vt:lpstr>Times New Roman</vt:lpstr>
      <vt:lpstr>Wingdings 3</vt:lpstr>
      <vt:lpstr>Ion</vt:lpstr>
      <vt:lpstr>Byzantine Military and  The Fall of Constantinople</vt:lpstr>
      <vt:lpstr>Objectives</vt:lpstr>
      <vt:lpstr>History</vt:lpstr>
      <vt:lpstr>Weaponry</vt:lpstr>
      <vt:lpstr>Famous Generals</vt:lpstr>
      <vt:lpstr>Byzantine Theme System</vt:lpstr>
      <vt:lpstr>Byzantine Tagmata</vt:lpstr>
      <vt:lpstr>The Decline of the Empire From the Inside (Internally)</vt:lpstr>
      <vt:lpstr>The Decline of the Empire From the outside (Externally)</vt:lpstr>
      <vt:lpstr>The Fall of Constantinople</vt:lpstr>
    </vt:vector>
  </TitlesOfParts>
  <Company>CRSD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Military and  The Fall of Constantinople</dc:title>
  <dc:creator>Fitzpatrick,Jack</dc:creator>
  <cp:lastModifiedBy>Fitzpatrick,Jack</cp:lastModifiedBy>
  <cp:revision>1</cp:revision>
  <dcterms:created xsi:type="dcterms:W3CDTF">2018-02-16T17:24:11Z</dcterms:created>
  <dcterms:modified xsi:type="dcterms:W3CDTF">2018-02-16T17:24:55Z</dcterms:modified>
</cp:coreProperties>
</file>