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60" r:id="rId5"/>
    <p:sldId id="262" r:id="rId6"/>
    <p:sldId id="270" r:id="rId7"/>
    <p:sldId id="263" r:id="rId8"/>
    <p:sldId id="264" r:id="rId9"/>
    <p:sldId id="266" r:id="rId10"/>
    <p:sldId id="271" r:id="rId11"/>
    <p:sldId id="268" r:id="rId12"/>
    <p:sldId id="272" r:id="rId13"/>
    <p:sldId id="265"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5BF2C-1FD5-4D39-AA6A-350197655109}" type="datetimeFigureOut">
              <a:rPr lang="en-US" smtClean="0"/>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A5AD4-9253-4827-BE13-9CA02FE2927B}" type="slidenum">
              <a:rPr lang="en-US" smtClean="0"/>
              <a:t>‹#›</a:t>
            </a:fld>
            <a:endParaRPr lang="en-US"/>
          </a:p>
        </p:txBody>
      </p:sp>
    </p:spTree>
    <p:extLst>
      <p:ext uri="{BB962C8B-B14F-4D97-AF65-F5344CB8AC3E}">
        <p14:creationId xmlns:p14="http://schemas.microsoft.com/office/powerpoint/2010/main" val="389250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A5AD4-9253-4827-BE13-9CA02FE2927B}" type="slidenum">
              <a:rPr lang="en-US" smtClean="0"/>
              <a:t>7</a:t>
            </a:fld>
            <a:endParaRPr lang="en-US"/>
          </a:p>
        </p:txBody>
      </p:sp>
    </p:spTree>
    <p:extLst>
      <p:ext uri="{BB962C8B-B14F-4D97-AF65-F5344CB8AC3E}">
        <p14:creationId xmlns:p14="http://schemas.microsoft.com/office/powerpoint/2010/main" val="254618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F12C075-1D82-42A4-8C3D-FE2A816AA612}" type="datetimeFigureOut">
              <a:rPr lang="en-US" smtClean="0"/>
              <a:t>10/23/2014</a:t>
            </a:fld>
            <a:endParaRPr lang="en-US"/>
          </a:p>
        </p:txBody>
      </p:sp>
      <p:sp>
        <p:nvSpPr>
          <p:cNvPr id="16" name="Slide Number Placeholder 15"/>
          <p:cNvSpPr>
            <a:spLocks noGrp="1"/>
          </p:cNvSpPr>
          <p:nvPr>
            <p:ph type="sldNum" sz="quarter" idx="11"/>
          </p:nvPr>
        </p:nvSpPr>
        <p:spPr/>
        <p:txBody>
          <a:bodyPr/>
          <a:lstStyle/>
          <a:p>
            <a:fld id="{4B5BBEE8-84A9-43C3-BFFA-13208AC91C8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2C075-1D82-42A4-8C3D-FE2A816AA612}"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BBEE8-84A9-43C3-BFFA-13208AC91C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2C075-1D82-42A4-8C3D-FE2A816AA612}"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BBEE8-84A9-43C3-BFFA-13208AC91C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F12C075-1D82-42A4-8C3D-FE2A816AA612}" type="datetimeFigureOut">
              <a:rPr lang="en-US" smtClean="0"/>
              <a:t>10/23/2014</a:t>
            </a:fld>
            <a:endParaRPr lang="en-US"/>
          </a:p>
        </p:txBody>
      </p:sp>
      <p:sp>
        <p:nvSpPr>
          <p:cNvPr id="15" name="Slide Number Placeholder 14"/>
          <p:cNvSpPr>
            <a:spLocks noGrp="1"/>
          </p:cNvSpPr>
          <p:nvPr>
            <p:ph type="sldNum" sz="quarter" idx="15"/>
          </p:nvPr>
        </p:nvSpPr>
        <p:spPr/>
        <p:txBody>
          <a:bodyPr/>
          <a:lstStyle>
            <a:lvl1pPr algn="ctr">
              <a:defRPr/>
            </a:lvl1pPr>
          </a:lstStyle>
          <a:p>
            <a:fld id="{4B5BBEE8-84A9-43C3-BFFA-13208AC91C8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12C075-1D82-42A4-8C3D-FE2A816AA612}"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BBEE8-84A9-43C3-BFFA-13208AC91C8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12C075-1D82-42A4-8C3D-FE2A816AA612}"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BBEE8-84A9-43C3-BFFA-13208AC91C8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B5BBEE8-84A9-43C3-BFFA-13208AC91C8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9F12C075-1D82-42A4-8C3D-FE2A816AA612}" type="datetimeFigureOut">
              <a:rPr lang="en-US" smtClean="0"/>
              <a:t>10/23/2014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12C075-1D82-42A4-8C3D-FE2A816AA612}"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BBEE8-84A9-43C3-BFFA-13208AC91C8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2C075-1D82-42A4-8C3D-FE2A816AA612}"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BBEE8-84A9-43C3-BFFA-13208AC91C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F12C075-1D82-42A4-8C3D-FE2A816AA612}" type="datetimeFigureOut">
              <a:rPr lang="en-US" smtClean="0"/>
              <a:t>10/23/2014</a:t>
            </a:fld>
            <a:endParaRPr lang="en-US"/>
          </a:p>
        </p:txBody>
      </p:sp>
      <p:sp>
        <p:nvSpPr>
          <p:cNvPr id="9" name="Slide Number Placeholder 8"/>
          <p:cNvSpPr>
            <a:spLocks noGrp="1"/>
          </p:cNvSpPr>
          <p:nvPr>
            <p:ph type="sldNum" sz="quarter" idx="15"/>
          </p:nvPr>
        </p:nvSpPr>
        <p:spPr/>
        <p:txBody>
          <a:bodyPr/>
          <a:lstStyle/>
          <a:p>
            <a:fld id="{4B5BBEE8-84A9-43C3-BFFA-13208AC91C8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F12C075-1D82-42A4-8C3D-FE2A816AA612}" type="datetimeFigureOut">
              <a:rPr lang="en-US" smtClean="0"/>
              <a:t>10/23/2014</a:t>
            </a:fld>
            <a:endParaRPr lang="en-US"/>
          </a:p>
        </p:txBody>
      </p:sp>
      <p:sp>
        <p:nvSpPr>
          <p:cNvPr id="9" name="Slide Number Placeholder 8"/>
          <p:cNvSpPr>
            <a:spLocks noGrp="1"/>
          </p:cNvSpPr>
          <p:nvPr>
            <p:ph type="sldNum" sz="quarter" idx="11"/>
          </p:nvPr>
        </p:nvSpPr>
        <p:spPr/>
        <p:txBody>
          <a:bodyPr/>
          <a:lstStyle/>
          <a:p>
            <a:fld id="{4B5BBEE8-84A9-43C3-BFFA-13208AC91C8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F12C075-1D82-42A4-8C3D-FE2A816AA612}" type="datetimeFigureOut">
              <a:rPr lang="en-US" smtClean="0"/>
              <a:t>10/23/2014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B5BBEE8-84A9-43C3-BFFA-13208AC91C8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annotation_id=annotation_622904&amp;feature=iv&amp;src_vid=_KUGLOiZyK8&amp;v=U-ANBNn_D_A" TargetMode="External"/><Relationship Id="rId2" Type="http://schemas.openxmlformats.org/officeDocument/2006/relationships/hyperlink" Target="https://www.youtube.com/watch?v=_KUGLOiZyK8" TargetMode="Externa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www.youtube.com/watch?annotation_id=annotation_3360193095&amp;feature=iv&amp;src_vid=t-sD3xqVWdI&amp;v=7CMqvLef_1g" TargetMode="External"/><Relationship Id="rId4" Type="http://schemas.openxmlformats.org/officeDocument/2006/relationships/hyperlink" Target="https://www.youtube.com/watch?annotation_id=annotation_2402564807&amp;feature=iv&amp;src_vid=U-ANBNn_D_A&amp;v=t-sD3xqVWdI"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youtube.com/watch?v=BBBymzF8hoI" TargetMode="External"/><Relationship Id="rId7" Type="http://schemas.openxmlformats.org/officeDocument/2006/relationships/hyperlink" Target="http://www.google.com/url?sa=i&amp;rct=j&amp;q=aesop's+fables&amp;source=images&amp;cd=&amp;cad=rja&amp;docid=NiSqb_8sHih8TM&amp;tbnid=mAyJTXudGfJyLM:&amp;ved=0CAUQjRw&amp;url=http://www.usborne.com/catalogue/book/1~YR~RPCD~1192/aesops-fables.aspx&amp;ei=XspnUomNOZOvkAfm34HIBA&amp;bvm=bv.55123115,d.eW0&amp;psig=AFQjCNH1Uv-BVpmCAbsXi3laghph2gk5cA&amp;ust=1382620123096146" TargetMode="External"/><Relationship Id="rId2" Type="http://schemas.openxmlformats.org/officeDocument/2006/relationships/hyperlink" Target="file:///E:\Horrible%20Histories\Groovy%20Greeks\Legacies\S5E1%20Aesop.m4v" TargetMode="External"/><Relationship Id="rId1" Type="http://schemas.openxmlformats.org/officeDocument/2006/relationships/slideLayout" Target="../slideLayouts/slideLayout2.xml"/><Relationship Id="rId6" Type="http://schemas.openxmlformats.org/officeDocument/2006/relationships/hyperlink" Target="http://www.youtube.com/watch?v=wTXXcr2GEtc" TargetMode="External"/><Relationship Id="rId5" Type="http://schemas.openxmlformats.org/officeDocument/2006/relationships/hyperlink" Target="http://www.youtube.com/watch?v=wEPybitXjpc" TargetMode="External"/><Relationship Id="rId4" Type="http://schemas.openxmlformats.org/officeDocument/2006/relationships/hyperlink" Target="My%20Fabl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file:///E:\Horrible%20Histories\Groovy%20Greeks\Legacies\S3E2%20Stupid%20Deaths%20Greek%20Boxer.m4v" TargetMode="External"/><Relationship Id="rId13" Type="http://schemas.openxmlformats.org/officeDocument/2006/relationships/image" Target="../media/image27.png"/><Relationship Id="rId3" Type="http://schemas.openxmlformats.org/officeDocument/2006/relationships/hyperlink" Target="http://ablemedia.com/ctcweb/consortium/ancientolympics.html" TargetMode="External"/><Relationship Id="rId7" Type="http://schemas.openxmlformats.org/officeDocument/2006/relationships/hyperlink" Target="http://www.youtube.com/watch?v=L_gNCr5vmzs" TargetMode="External"/><Relationship Id="rId12" Type="http://schemas.openxmlformats.org/officeDocument/2006/relationships/hyperlink" Target="file:///E:\Horrible%20Histories\Groovy%20Greeks\Legacies\S3E11%20Ancient%20Olympics.m4v" TargetMode="External"/><Relationship Id="rId2" Type="http://schemas.openxmlformats.org/officeDocument/2006/relationships/hyperlink" Target="http://ablemedia.com/ctcweb/consortium/ancientolympics3.html" TargetMode="External"/><Relationship Id="rId1" Type="http://schemas.openxmlformats.org/officeDocument/2006/relationships/slideLayout" Target="../slideLayouts/slideLayout2.xml"/><Relationship Id="rId6" Type="http://schemas.openxmlformats.org/officeDocument/2006/relationships/hyperlink" Target="http://www.youtube.com/watch?v=cGcDd0gMCpU" TargetMode="External"/><Relationship Id="rId11" Type="http://schemas.openxmlformats.org/officeDocument/2006/relationships/image" Target="../media/image26.jpeg"/><Relationship Id="rId5" Type="http://schemas.openxmlformats.org/officeDocument/2006/relationships/hyperlink" Target="http://www.youtube.com/watch?v=onsov4IQtg0" TargetMode="External"/><Relationship Id="rId15" Type="http://schemas.openxmlformats.org/officeDocument/2006/relationships/hyperlink" Target="file:///E:\Horrible%20Histories\Groovy%20Greeks\Legacies\S3E4%20Words%20from%20Greeks%203.m4v" TargetMode="External"/><Relationship Id="rId10" Type="http://schemas.openxmlformats.org/officeDocument/2006/relationships/hyperlink" Target="http://lifeinolympic.blogspot.com/2011/10/kyniska-of-sparta.html" TargetMode="External"/><Relationship Id="rId4" Type="http://schemas.openxmlformats.org/officeDocument/2006/relationships/hyperlink" Target="http://www.youtube.com/watch?v=4Jq4vtH1u1g" TargetMode="External"/><Relationship Id="rId9" Type="http://schemas.openxmlformats.org/officeDocument/2006/relationships/hyperlink" Target="file:///E:\Horrible%20Histories\Groovy%20Greeks\Legacies\S3E11%20Stupid%20Deaths%20Milo%20of%20Croton.m4v" TargetMode="External"/><Relationship Id="rId1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noc-sdrives\RMS\Faculty\Fitzpatrick\SS%20Projects\Royals.m4a" TargetMode="External"/><Relationship Id="rId2" Type="http://schemas.openxmlformats.org/officeDocument/2006/relationships/hyperlink" Target="Greek%20Legacy%20Projects/Todays%20problems,%20yesterdays%20thinkers.docx" TargetMode="External"/><Relationship Id="rId1" Type="http://schemas.openxmlformats.org/officeDocument/2006/relationships/slideLayout" Target="../slideLayouts/slideLayout2.xml"/><Relationship Id="rId5" Type="http://schemas.openxmlformats.org/officeDocument/2006/relationships/hyperlink" Target="file:///E:\Horrible%20Histories\Groovy%20Greeks\Legacies\S1E12%20We%20Are%20Greek%20Song.mov" TargetMode="External"/><Relationship Id="rId4" Type="http://schemas.openxmlformats.org/officeDocument/2006/relationships/hyperlink" Target="file:///E:\Horrible%20Histories\Groovy%20Greeks\Legacies\S3E2%20Words%20from%20Greeks%202.m4v"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hyperlink" Target="http://www.google.com/url?sa=i&amp;rct=j&amp;q=dionysus&amp;source=images&amp;cd=&amp;docid=zvIw16eDfzgnnM&amp;tbnid=eSNXR1nBejIMlM:&amp;ved=0CAUQjRw&amp;url=http://classicalwisdom.com/the-bacchae-the-morals-of-murderous-women/dionysus/&amp;ei=qeJWUuKwLYja8wSRxoCgCA&amp;psig=AFQjCNF4O5uwTBZ3QGBDJ5-O-f4fsnfp4w&amp;ust=138151221261341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hyperlink" Target="http://www.google.com/url?sa=i&amp;rct=j&amp;q=greek%20theater%20masks&amp;source=images&amp;cd=&amp;cad=rja&amp;docid=E8LUKyDpQnOkcM&amp;tbnid=i3gzmem0xhWWQM:&amp;ved=0CAUQjRw&amp;url=http://class31.westthorntonblogs.net/&amp;ei=ouNWUsO3IIfu8QTZnoDoBw&amp;bvm=bv.53760139,d.eWU&amp;psig=AFQjCNHeBjjRfk62arQmxEjOi_O6aiyXLw&amp;ust=1381512469579635" TargetMode="External"/><Relationship Id="rId5" Type="http://schemas.openxmlformats.org/officeDocument/2006/relationships/hyperlink" Target="file:///E:\Horrible%20Histories\Groovy%20Greeks\Legacies\S2E2%20Oracle%20and%20Aesechylus.m4v" TargetMode="External"/><Relationship Id="rId4" Type="http://schemas.openxmlformats.org/officeDocument/2006/relationships/hyperlink" Target="file:///E:\Horrible%20Histories\Groovy%20Greeks\Legacies\S1%20-%20Aeschylus.m4v" TargetMode="External"/><Relationship Id="rId9" Type="http://schemas.openxmlformats.org/officeDocument/2006/relationships/hyperlink" Target="http://www.youtube.com/watch?v=RK-dbLiaGv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ncient+greek+theatre&amp;source=images&amp;cd=&amp;cad=rja&amp;docid=K_bTrW_kCpqcJM&amp;tbnid=L69v4oFsp9Fn8M:&amp;ved=0CAUQjRw&amp;url=http://stagehistory.webs.com/ancientgreektheatre.htm&amp;ei=qQZXUpiNBY_S9QSsi4CwDw&amp;bvm=bv.53760139,d.eWU&amp;psig=AFQjCNGT53O69boF2WEw4duLpX0HnNUcfg&amp;ust=1381521443823384" TargetMode="External"/><Relationship Id="rId2" Type="http://schemas.openxmlformats.org/officeDocument/2006/relationships/hyperlink" Target="http://www.bing.com/videos/search?q=Greek+theater&amp;qs=n&amp;form=VBREQY&amp;pq=greek+theater&amp;sc=2-11&amp;sp=-1&amp;sk=&amp;adlt=strict#view=detail&amp;mid=4C126B741294CE9D10C14C126B741294CE9D10C1"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png"/><Relationship Id="rId5" Type="http://schemas.openxmlformats.org/officeDocument/2006/relationships/hyperlink" Target="http://www.youtube.com/watch?v=8hhPEdr1ax0" TargetMode="External"/><Relationship Id="rId10" Type="http://schemas.openxmlformats.org/officeDocument/2006/relationships/image" Target="../media/image10.png"/><Relationship Id="rId4" Type="http://schemas.openxmlformats.org/officeDocument/2006/relationships/hyperlink" Target="http://www.history.com/topics/classical-greece/photos#greek-architecture" TargetMode="External"/><Relationship Id="rId9" Type="http://schemas.openxmlformats.org/officeDocument/2006/relationships/hyperlink" Target="http://www.cmhpf.org/kids/dictionary/ClassicalOrder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1BQPV-iCkU" TargetMode="External"/><Relationship Id="rId7" Type="http://schemas.openxmlformats.org/officeDocument/2006/relationships/image" Target="../media/image14.jpg"/><Relationship Id="rId2" Type="http://schemas.openxmlformats.org/officeDocument/2006/relationships/hyperlink" Target="https://www.youtube.com/watch?v=47rQkTPWW2I"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audio" Target="../media/media8.wav"/><Relationship Id="rId13" Type="http://schemas.openxmlformats.org/officeDocument/2006/relationships/image" Target="../media/image15.png"/><Relationship Id="rId18" Type="http://schemas.openxmlformats.org/officeDocument/2006/relationships/image" Target="../media/image18.png"/><Relationship Id="rId3" Type="http://schemas.microsoft.com/office/2007/relationships/media" Target="../media/media6.wav"/><Relationship Id="rId21" Type="http://schemas.openxmlformats.org/officeDocument/2006/relationships/hyperlink" Target="https://www.youtube.com/watch?v=N6LUptADIww" TargetMode="External"/><Relationship Id="rId7" Type="http://schemas.microsoft.com/office/2007/relationships/media" Target="../media/media8.wav"/><Relationship Id="rId12" Type="http://schemas.openxmlformats.org/officeDocument/2006/relationships/hyperlink" Target="file:///E:\Horrible%20Histories\Groovy%20Greeks\Legacies\S4E3%20Socrates.m4v" TargetMode="External"/><Relationship Id="rId17" Type="http://schemas.openxmlformats.org/officeDocument/2006/relationships/hyperlink" Target="file:///E:\Horrible%20Histories\Groovy%20Greeks\Legacies\S4E3%20The%20Thinkers%20Song.m4v" TargetMode="External"/><Relationship Id="rId2" Type="http://schemas.openxmlformats.org/officeDocument/2006/relationships/audio" Target="../media/media5.wav"/><Relationship Id="rId16" Type="http://schemas.openxmlformats.org/officeDocument/2006/relationships/hyperlink" Target="http://www.youtube.com/watch?v=fwYYxVGsS0E&amp;list=UUAiABuhVSMZJMqyv4Ur5XqA" TargetMode="External"/><Relationship Id="rId20" Type="http://schemas.openxmlformats.org/officeDocument/2006/relationships/hyperlink" Target="file:///E:\Horrible%20Histories\Groovy%20Greeks\Legacies\S5E3%20Philosophers.m4v" TargetMode="External"/><Relationship Id="rId1" Type="http://schemas.microsoft.com/office/2007/relationships/media" Target="../media/media5.wav"/><Relationship Id="rId6" Type="http://schemas.openxmlformats.org/officeDocument/2006/relationships/audio" Target="../media/media7.wav"/><Relationship Id="rId11" Type="http://schemas.openxmlformats.org/officeDocument/2006/relationships/hyperlink" Target="http://www.historyforkids.org/learn/greeks/philosophy/index.htm" TargetMode="External"/><Relationship Id="rId24" Type="http://schemas.openxmlformats.org/officeDocument/2006/relationships/hyperlink" Target="Syllogism.docx" TargetMode="External"/><Relationship Id="rId5" Type="http://schemas.microsoft.com/office/2007/relationships/media" Target="../media/media7.wav"/><Relationship Id="rId15" Type="http://schemas.openxmlformats.org/officeDocument/2006/relationships/image" Target="../media/image17.jpeg"/><Relationship Id="rId23" Type="http://schemas.openxmlformats.org/officeDocument/2006/relationships/hyperlink" Target="http://en.wikipedia.org/wiki/Socratic_method" TargetMode="External"/><Relationship Id="rId10" Type="http://schemas.openxmlformats.org/officeDocument/2006/relationships/notesSlide" Target="../notesSlides/notesSlide1.xml"/><Relationship Id="rId19" Type="http://schemas.openxmlformats.org/officeDocument/2006/relationships/image" Target="../media/image19.png"/><Relationship Id="rId4" Type="http://schemas.openxmlformats.org/officeDocument/2006/relationships/audio" Target="../media/media6.wav"/><Relationship Id="rId9" Type="http://schemas.openxmlformats.org/officeDocument/2006/relationships/slideLayout" Target="../slideLayouts/slideLayout2.xml"/><Relationship Id="rId14" Type="http://schemas.openxmlformats.org/officeDocument/2006/relationships/image" Target="../media/image16.jpeg"/><Relationship Id="rId22" Type="http://schemas.openxmlformats.org/officeDocument/2006/relationships/hyperlink" Target="http://www.historyforkids.org/learn/greeks/philosophy/plato.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uaj0XcLtN5c" TargetMode="External"/><Relationship Id="rId13" Type="http://schemas.openxmlformats.org/officeDocument/2006/relationships/hyperlink" Target="http://www.bbc.co.uk/schools/gcsebitesize/history/shp/ancient/greekmethodsrev3.shtml" TargetMode="External"/><Relationship Id="rId18" Type="http://schemas.openxmlformats.org/officeDocument/2006/relationships/hyperlink" Target="file:///E:\Horrible%20Histories\Groovy%20Greeks\Legacies\S5E1%20Archimedes-Ultimate%20City%20Defender.m4v" TargetMode="External"/><Relationship Id="rId3" Type="http://schemas.openxmlformats.org/officeDocument/2006/relationships/slideLayout" Target="../slideLayouts/slideLayout2.xml"/><Relationship Id="rId21" Type="http://schemas.openxmlformats.org/officeDocument/2006/relationships/hyperlink" Target="https://www.youtube.com/watch?v=nfdALF_Urx0" TargetMode="External"/><Relationship Id="rId7" Type="http://schemas.openxmlformats.org/officeDocument/2006/relationships/image" Target="../media/image3.png"/><Relationship Id="rId12" Type="http://schemas.openxmlformats.org/officeDocument/2006/relationships/hyperlink" Target="http://www.youtube.com/watch?v=X1E7I7_r3Cw" TargetMode="External"/><Relationship Id="rId17" Type="http://schemas.openxmlformats.org/officeDocument/2006/relationships/hyperlink" Target="http://www.youtube.com/watch?v=A-xPRbj88V4" TargetMode="External"/><Relationship Id="rId2" Type="http://schemas.openxmlformats.org/officeDocument/2006/relationships/audio" Target="../media/media9.wav"/><Relationship Id="rId16" Type="http://schemas.openxmlformats.org/officeDocument/2006/relationships/hyperlink" Target="http://www.youtube.com/watch?v=ijj58xD5fDI" TargetMode="External"/><Relationship Id="rId20" Type="http://schemas.openxmlformats.org/officeDocument/2006/relationships/hyperlink" Target="file:///E:\Horrible%20Histories\Groovy%20Greeks\Legacies\S1E4%20Hippocrates%20Hospital.m4v" TargetMode="External"/><Relationship Id="rId1" Type="http://schemas.microsoft.com/office/2007/relationships/media" Target="../media/media9.wav"/><Relationship Id="rId6" Type="http://schemas.openxmlformats.org/officeDocument/2006/relationships/image" Target="../media/image22.jpeg"/><Relationship Id="rId11" Type="http://schemas.openxmlformats.org/officeDocument/2006/relationships/hyperlink" Target="http://www.youtube.com/watch?v=9UK0DVgRTl8" TargetMode="External"/><Relationship Id="rId24" Type="http://schemas.openxmlformats.org/officeDocument/2006/relationships/hyperlink" Target="file:///E:\Horrible%20Histories\Groovy%20Greeks\Legacies\S4E9%20Words%20from%20Greeks.m4v" TargetMode="External"/><Relationship Id="rId5" Type="http://schemas.openxmlformats.org/officeDocument/2006/relationships/image" Target="../media/image21.jpeg"/><Relationship Id="rId15" Type="http://schemas.openxmlformats.org/officeDocument/2006/relationships/hyperlink" Target="http://www.bbc.co.uk/schools/gcsebitesize/history/shp/ancient/greekpublichealthrev2.shtml" TargetMode="External"/><Relationship Id="rId23" Type="http://schemas.openxmlformats.org/officeDocument/2006/relationships/hyperlink" Target="https://www.youtube.com/watch?v=QbU61uO3Vdw" TargetMode="External"/><Relationship Id="rId10" Type="http://schemas.openxmlformats.org/officeDocument/2006/relationships/hyperlink" Target="http://www.youtube.com/watch?v=xyQBVMCVZws" TargetMode="External"/><Relationship Id="rId19" Type="http://schemas.openxmlformats.org/officeDocument/2006/relationships/hyperlink" Target="file:///E:\Horrible%20Histories\Groovy%20Greeks\Legacies\S4E10%20Stupid%20Deaths%20Pythagoras.m4v" TargetMode="External"/><Relationship Id="rId4" Type="http://schemas.openxmlformats.org/officeDocument/2006/relationships/image" Target="../media/image20.png"/><Relationship Id="rId9" Type="http://schemas.openxmlformats.org/officeDocument/2006/relationships/hyperlink" Target="http://science.discovery.com/tv-shows/what-the-ancients-knew/videos/what-the-ancients-knew-pythagoras-the-music-and-math.htm#/what-the-ancients-knew-pythagoras-the-music-and-math.htm" TargetMode="External"/><Relationship Id="rId14" Type="http://schemas.openxmlformats.org/officeDocument/2006/relationships/hyperlink" Target="http://www.bbc.co.uk/schools/gcsebitesize/history/shp/ancient/greekdoctorsrev2.shtml" TargetMode="External"/><Relationship Id="rId22" Type="http://schemas.openxmlformats.org/officeDocument/2006/relationships/hyperlink" Target="https://www.youtube.com/watch?v=0ZOWXKt0TG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Mr. Fitzpatrick</a:t>
            </a:r>
            <a:endParaRPr lang="en-US" dirty="0"/>
          </a:p>
        </p:txBody>
      </p:sp>
      <p:sp>
        <p:nvSpPr>
          <p:cNvPr id="2" name="Title 1"/>
          <p:cNvSpPr>
            <a:spLocks noGrp="1"/>
          </p:cNvSpPr>
          <p:nvPr>
            <p:ph type="ctrTitle"/>
          </p:nvPr>
        </p:nvSpPr>
        <p:spPr/>
        <p:txBody>
          <a:bodyPr/>
          <a:lstStyle/>
          <a:p>
            <a:r>
              <a:rPr lang="en-US" dirty="0" smtClean="0"/>
              <a:t>Greek Legacies</a:t>
            </a:r>
            <a:endParaRPr lang="en-US" dirty="0"/>
          </a:p>
        </p:txBody>
      </p:sp>
      <p:sp>
        <p:nvSpPr>
          <p:cNvPr id="4" name="TextBox 3"/>
          <p:cNvSpPr txBox="1"/>
          <p:nvPr/>
        </p:nvSpPr>
        <p:spPr>
          <a:xfrm>
            <a:off x="1828800" y="4191000"/>
            <a:ext cx="5383910" cy="369332"/>
          </a:xfrm>
          <a:prstGeom prst="rect">
            <a:avLst/>
          </a:prstGeom>
          <a:noFill/>
        </p:spPr>
        <p:txBody>
          <a:bodyPr wrap="none" rtlCol="0">
            <a:spAutoFit/>
          </a:bodyPr>
          <a:lstStyle/>
          <a:p>
            <a:r>
              <a:rPr lang="en-US" dirty="0"/>
              <a:t>Something handed down from </a:t>
            </a:r>
            <a:r>
              <a:rPr lang="en-US" dirty="0" smtClean="0"/>
              <a:t>someone </a:t>
            </a:r>
            <a:r>
              <a:rPr lang="en-US" dirty="0"/>
              <a:t>from the </a:t>
            </a:r>
            <a:r>
              <a:rPr lang="en-US" dirty="0" smtClean="0"/>
              <a:t>past.</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4724400"/>
            <a:ext cx="609600" cy="609600"/>
          </a:xfrm>
          <a:prstGeom prst="rect">
            <a:avLst/>
          </a:prstGeom>
        </p:spPr>
      </p:pic>
    </p:spTree>
    <p:extLst>
      <p:ext uri="{BB962C8B-B14F-4D97-AF65-F5344CB8AC3E}">
        <p14:creationId xmlns:p14="http://schemas.microsoft.com/office/powerpoint/2010/main" val="82443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0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What’s the Point?</a:t>
            </a:r>
            <a:endParaRPr lang="en-US" dirty="0" smtClean="0"/>
          </a:p>
          <a:p>
            <a:r>
              <a:rPr lang="en-US" dirty="0" smtClean="0">
                <a:hlinkClick r:id="rId3"/>
              </a:rPr>
              <a:t>Triangles</a:t>
            </a:r>
            <a:endParaRPr lang="en-US" dirty="0" smtClean="0"/>
          </a:p>
          <a:p>
            <a:r>
              <a:rPr lang="en-US" dirty="0" smtClean="0">
                <a:hlinkClick r:id="rId4"/>
              </a:rPr>
              <a:t>Episode 3</a:t>
            </a:r>
            <a:endParaRPr lang="en-US" dirty="0" smtClean="0"/>
          </a:p>
          <a:p>
            <a:r>
              <a:rPr lang="en-US" dirty="0" smtClean="0">
                <a:hlinkClick r:id="rId5"/>
              </a:rPr>
              <a:t>Circles with Squares</a:t>
            </a:r>
            <a:endParaRPr lang="en-US" dirty="0"/>
          </a:p>
        </p:txBody>
      </p:sp>
      <p:sp>
        <p:nvSpPr>
          <p:cNvPr id="3" name="Title 2"/>
          <p:cNvSpPr>
            <a:spLocks noGrp="1"/>
          </p:cNvSpPr>
          <p:nvPr>
            <p:ph type="title"/>
          </p:nvPr>
        </p:nvSpPr>
        <p:spPr/>
        <p:txBody>
          <a:bodyPr/>
          <a:lstStyle/>
          <a:p>
            <a:r>
              <a:rPr lang="en-US" dirty="0" smtClean="0"/>
              <a:t>Euclid – The Father of Geometry</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2133600"/>
            <a:ext cx="2409825" cy="3404356"/>
          </a:xfrm>
          <a:prstGeom prst="rect">
            <a:avLst/>
          </a:prstGeom>
        </p:spPr>
      </p:pic>
    </p:spTree>
    <p:extLst>
      <p:ext uri="{BB962C8B-B14F-4D97-AF65-F5344CB8AC3E}">
        <p14:creationId xmlns:p14="http://schemas.microsoft.com/office/powerpoint/2010/main" val="400795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524000"/>
            <a:ext cx="4343400" cy="4572000"/>
          </a:xfrm>
        </p:spPr>
        <p:txBody>
          <a:bodyPr>
            <a:normAutofit lnSpcReduction="10000"/>
          </a:bodyPr>
          <a:lstStyle/>
          <a:p>
            <a:r>
              <a:rPr lang="en-US" dirty="0" smtClean="0">
                <a:solidFill>
                  <a:srgbClr val="FF0000"/>
                </a:solidFill>
                <a:effectLst>
                  <a:outerShdw blurRad="38100" dist="38100" dir="2700000" algn="tl">
                    <a:srgbClr val="000000">
                      <a:alpha val="43137"/>
                    </a:srgbClr>
                  </a:outerShdw>
                </a:effectLst>
                <a:hlinkClick r:id="rId2" action="ppaction://hlinkfile"/>
              </a:rPr>
              <a:t>Aesop</a:t>
            </a:r>
            <a:r>
              <a:rPr lang="en-US" dirty="0" smtClean="0">
                <a:solidFill>
                  <a:srgbClr val="FF0000"/>
                </a:solidFill>
                <a:effectLst>
                  <a:outerShdw blurRad="38100" dist="38100" dir="2700000" algn="tl">
                    <a:srgbClr val="000000">
                      <a:alpha val="43137"/>
                    </a:srgbClr>
                  </a:outerShdw>
                </a:effectLst>
              </a:rPr>
              <a:t> </a:t>
            </a:r>
            <a:r>
              <a:rPr lang="en-US" dirty="0" smtClean="0"/>
              <a:t>– </a:t>
            </a:r>
            <a:r>
              <a:rPr lang="en-US" dirty="0" smtClean="0">
                <a:hlinkClick r:id="rId3"/>
              </a:rPr>
              <a:t>Fables</a:t>
            </a:r>
            <a:r>
              <a:rPr lang="en-US" dirty="0" smtClean="0"/>
              <a:t> that taught moral lessons. </a:t>
            </a:r>
            <a:r>
              <a:rPr lang="en-US" dirty="0" smtClean="0">
                <a:hlinkClick r:id="rId4" action="ppaction://hlinkfile"/>
              </a:rPr>
              <a:t>(my fable</a:t>
            </a:r>
            <a:r>
              <a:rPr lang="en-US" dirty="0" smtClean="0"/>
              <a:t>)</a:t>
            </a:r>
          </a:p>
          <a:p>
            <a:r>
              <a:rPr lang="en-US" dirty="0" smtClean="0">
                <a:solidFill>
                  <a:srgbClr val="FF0000"/>
                </a:solidFill>
                <a:effectLst>
                  <a:outerShdw blurRad="38100" dist="38100" dir="2700000" algn="tl">
                    <a:srgbClr val="000000">
                      <a:alpha val="43137"/>
                    </a:srgbClr>
                  </a:outerShdw>
                </a:effectLst>
              </a:rPr>
              <a:t>Hesiod</a:t>
            </a:r>
            <a:r>
              <a:rPr lang="en-US" dirty="0" smtClean="0"/>
              <a:t> – Greek Epic Poet – (Persian Wars)</a:t>
            </a:r>
          </a:p>
          <a:p>
            <a:r>
              <a:rPr lang="en-US" dirty="0" smtClean="0">
                <a:solidFill>
                  <a:srgbClr val="FF0000"/>
                </a:solidFill>
                <a:effectLst>
                  <a:outerShdw blurRad="38100" dist="38100" dir="2700000" algn="tl">
                    <a:srgbClr val="000000">
                      <a:alpha val="43137"/>
                    </a:srgbClr>
                  </a:outerShdw>
                </a:effectLst>
              </a:rPr>
              <a:t>Sappho</a:t>
            </a:r>
            <a:r>
              <a:rPr lang="en-US" dirty="0" smtClean="0"/>
              <a:t> – Female Greek lyric poet – </a:t>
            </a:r>
            <a:r>
              <a:rPr lang="en-US" dirty="0" smtClean="0">
                <a:hlinkClick r:id="rId5"/>
              </a:rPr>
              <a:t>Romantic Poetry</a:t>
            </a:r>
            <a:r>
              <a:rPr lang="en-US" dirty="0" smtClean="0"/>
              <a:t>.</a:t>
            </a:r>
          </a:p>
          <a:p>
            <a:r>
              <a:rPr lang="en-US" dirty="0">
                <a:solidFill>
                  <a:srgbClr val="FF0000"/>
                </a:solidFill>
                <a:effectLst>
                  <a:outerShdw blurRad="38100" dist="38100" dir="2700000" algn="tl">
                    <a:srgbClr val="000000">
                      <a:alpha val="43137"/>
                    </a:srgbClr>
                  </a:outerShdw>
                </a:effectLst>
              </a:rPr>
              <a:t>Herodotus</a:t>
            </a:r>
            <a:r>
              <a:rPr lang="en-US" dirty="0"/>
              <a:t> – Father of </a:t>
            </a:r>
            <a:r>
              <a:rPr lang="en-US" dirty="0">
                <a:hlinkClick r:id="rId6"/>
              </a:rPr>
              <a:t>History.</a:t>
            </a:r>
            <a:r>
              <a:rPr lang="en-US" dirty="0"/>
              <a:t> (Persian Wars)</a:t>
            </a:r>
          </a:p>
          <a:p>
            <a:r>
              <a:rPr lang="en-US" dirty="0">
                <a:solidFill>
                  <a:srgbClr val="FF0000"/>
                </a:solidFill>
                <a:effectLst>
                  <a:outerShdw blurRad="38100" dist="38100" dir="2700000" algn="tl">
                    <a:srgbClr val="000000">
                      <a:alpha val="43137"/>
                    </a:srgbClr>
                  </a:outerShdw>
                </a:effectLst>
              </a:rPr>
              <a:t>Thucydides</a:t>
            </a:r>
            <a:r>
              <a:rPr lang="en-US" dirty="0"/>
              <a:t> – Historian – (Peloponnesian War</a:t>
            </a:r>
            <a:r>
              <a:rPr lang="en-US" dirty="0" smtClean="0"/>
              <a:t>)</a:t>
            </a:r>
            <a:endParaRPr lang="en-US" dirty="0"/>
          </a:p>
        </p:txBody>
      </p:sp>
      <p:sp>
        <p:nvSpPr>
          <p:cNvPr id="3" name="Title 2"/>
          <p:cNvSpPr>
            <a:spLocks noGrp="1"/>
          </p:cNvSpPr>
          <p:nvPr>
            <p:ph type="title"/>
          </p:nvPr>
        </p:nvSpPr>
        <p:spPr/>
        <p:txBody>
          <a:bodyPr/>
          <a:lstStyle/>
          <a:p>
            <a:r>
              <a:rPr lang="en-US" dirty="0" smtClean="0"/>
              <a:t>Historians and Writers</a:t>
            </a:r>
            <a:endParaRPr lang="en-US" dirty="0"/>
          </a:p>
        </p:txBody>
      </p:sp>
      <p:pic>
        <p:nvPicPr>
          <p:cNvPr id="1026" name="Picture 2" descr="http://www.usborne.com/images/covers/eng/max_covers/yr-aesops-fable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1524000"/>
            <a:ext cx="307132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chemeClr val="accent2"/>
                                      </p:to>
                                    </p:animClr>
                                    <p:animClr clrSpc="rgb" dir="cw">
                                      <p:cBhvr>
                                        <p:cTn id="7" dur="500" fill="hold"/>
                                        <p:tgtEl>
                                          <p:spTgt spid="2">
                                            <p:txEl>
                                              <p:pRg st="0" end="0"/>
                                            </p:txEl>
                                          </p:spTgt>
                                        </p:tgtEl>
                                        <p:attrNameLst>
                                          <p:attrName>fillcolor</p:attrName>
                                        </p:attrNameLst>
                                      </p:cBhvr>
                                      <p:to>
                                        <a:schemeClr val="accent2"/>
                                      </p:to>
                                    </p:animClr>
                                    <p:set>
                                      <p:cBhvr>
                                        <p:cTn id="8" dur="500" fill="hold"/>
                                        <p:tgtEl>
                                          <p:spTgt spid="2">
                                            <p:txEl>
                                              <p:pRg st="0" end="0"/>
                                            </p:txEl>
                                          </p:spTgt>
                                        </p:tgtEl>
                                        <p:attrNameLst>
                                          <p:attrName>fill.type</p:attrName>
                                        </p:attrNameLst>
                                      </p:cBhvr>
                                      <p:to>
                                        <p:strVal val="solid"/>
                                      </p:to>
                                    </p:set>
                                    <p:set>
                                      <p:cBhvr>
                                        <p:cTn id="9" dur="500" fill="hold"/>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2" end="2"/>
                                            </p:txEl>
                                          </p:spTgt>
                                        </p:tgtEl>
                                        <p:attrNameLst>
                                          <p:attrName>style.color</p:attrName>
                                        </p:attrNameLst>
                                      </p:cBhvr>
                                      <p:to>
                                        <a:schemeClr val="accent2"/>
                                      </p:to>
                                    </p:animClr>
                                    <p:animClr clrSpc="rgb" dir="cw">
                                      <p:cBhvr>
                                        <p:cTn id="14" dur="500" fill="hold"/>
                                        <p:tgtEl>
                                          <p:spTgt spid="2">
                                            <p:txEl>
                                              <p:pRg st="2" end="2"/>
                                            </p:txEl>
                                          </p:spTgt>
                                        </p:tgtEl>
                                        <p:attrNameLst>
                                          <p:attrName>fillcolor</p:attrName>
                                        </p:attrNameLst>
                                      </p:cBhvr>
                                      <p:to>
                                        <a:schemeClr val="accent2"/>
                                      </p:to>
                                    </p:animClr>
                                    <p:set>
                                      <p:cBhvr>
                                        <p:cTn id="15" dur="500" fill="hold"/>
                                        <p:tgtEl>
                                          <p:spTgt spid="2">
                                            <p:txEl>
                                              <p:pRg st="2" end="2"/>
                                            </p:txEl>
                                          </p:spTgt>
                                        </p:tgtEl>
                                        <p:attrNameLst>
                                          <p:attrName>fill.type</p:attrName>
                                        </p:attrNameLst>
                                      </p:cBhvr>
                                      <p:to>
                                        <p:strVal val="solid"/>
                                      </p:to>
                                    </p:set>
                                    <p:set>
                                      <p:cBhvr>
                                        <p:cTn id="16" dur="500" fill="hold"/>
                                        <p:tgtEl>
                                          <p:spTgt spid="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
                                            <p:txEl>
                                              <p:pRg st="3" end="3"/>
                                            </p:txEl>
                                          </p:spTgt>
                                        </p:tgtEl>
                                        <p:attrNameLst>
                                          <p:attrName>style.color</p:attrName>
                                        </p:attrNameLst>
                                      </p:cBhvr>
                                      <p:to>
                                        <a:schemeClr val="accent2"/>
                                      </p:to>
                                    </p:animClr>
                                    <p:animClr clrSpc="rgb" dir="cw">
                                      <p:cBhvr>
                                        <p:cTn id="21" dur="500" fill="hold"/>
                                        <p:tgtEl>
                                          <p:spTgt spid="2">
                                            <p:txEl>
                                              <p:pRg st="3" end="3"/>
                                            </p:txEl>
                                          </p:spTgt>
                                        </p:tgtEl>
                                        <p:attrNameLst>
                                          <p:attrName>fillcolor</p:attrName>
                                        </p:attrNameLst>
                                      </p:cBhvr>
                                      <p:to>
                                        <a:schemeClr val="accent2"/>
                                      </p:to>
                                    </p:animClr>
                                    <p:set>
                                      <p:cBhvr>
                                        <p:cTn id="22" dur="500" fill="hold"/>
                                        <p:tgtEl>
                                          <p:spTgt spid="2">
                                            <p:txEl>
                                              <p:pRg st="3" end="3"/>
                                            </p:txEl>
                                          </p:spTgt>
                                        </p:tgtEl>
                                        <p:attrNameLst>
                                          <p:attrName>fill.type</p:attrName>
                                        </p:attrNameLst>
                                      </p:cBhvr>
                                      <p:to>
                                        <p:strVal val="solid"/>
                                      </p:to>
                                    </p:set>
                                    <p:set>
                                      <p:cBhvr>
                                        <p:cTn id="23" dur="500" fill="hold"/>
                                        <p:tgtEl>
                                          <p:spTgt spid="2">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
                                            <p:txEl>
                                              <p:pRg st="4" end="4"/>
                                            </p:txEl>
                                          </p:spTgt>
                                        </p:tgtEl>
                                        <p:attrNameLst>
                                          <p:attrName>style.color</p:attrName>
                                        </p:attrNameLst>
                                      </p:cBhvr>
                                      <p:to>
                                        <a:schemeClr val="accent2"/>
                                      </p:to>
                                    </p:animClr>
                                    <p:animClr clrSpc="rgb" dir="cw">
                                      <p:cBhvr>
                                        <p:cTn id="28" dur="500" fill="hold"/>
                                        <p:tgtEl>
                                          <p:spTgt spid="2">
                                            <p:txEl>
                                              <p:pRg st="4" end="4"/>
                                            </p:txEl>
                                          </p:spTgt>
                                        </p:tgtEl>
                                        <p:attrNameLst>
                                          <p:attrName>fillcolor</p:attrName>
                                        </p:attrNameLst>
                                      </p:cBhvr>
                                      <p:to>
                                        <a:schemeClr val="accent2"/>
                                      </p:to>
                                    </p:animClr>
                                    <p:set>
                                      <p:cBhvr>
                                        <p:cTn id="29" dur="500" fill="hold"/>
                                        <p:tgtEl>
                                          <p:spTgt spid="2">
                                            <p:txEl>
                                              <p:pRg st="4" end="4"/>
                                            </p:txEl>
                                          </p:spTgt>
                                        </p:tgtEl>
                                        <p:attrNameLst>
                                          <p:attrName>fill.type</p:attrName>
                                        </p:attrNameLst>
                                      </p:cBhvr>
                                      <p:to>
                                        <p:strVal val="solid"/>
                                      </p:to>
                                    </p:set>
                                    <p:set>
                                      <p:cBhvr>
                                        <p:cTn id="30" dur="500" fill="hold"/>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To the end that neither the deeds of men be forgotten by the lapse of time, nor that the works great and marvelous …. may lose their renown, and especially the causes may be remembered that for which these waged war with one another.</a:t>
            </a:r>
          </a:p>
          <a:p>
            <a:r>
              <a:rPr lang="en-US" dirty="0"/>
              <a:t>Sean’s interpretation… He didn’t let the things that men did be forgotten.  </a:t>
            </a:r>
          </a:p>
          <a:p>
            <a:r>
              <a:rPr lang="en-US" dirty="0"/>
              <a:t>Noah says …To remember, and for future people to look and say, “Let’s not make the same mistakes, let’s do better.”</a:t>
            </a:r>
          </a:p>
          <a:p>
            <a:endParaRPr lang="en-US" i="1" dirty="0" smtClean="0"/>
          </a:p>
        </p:txBody>
      </p:sp>
      <p:sp>
        <p:nvSpPr>
          <p:cNvPr id="3" name="Title 2"/>
          <p:cNvSpPr>
            <a:spLocks noGrp="1"/>
          </p:cNvSpPr>
          <p:nvPr>
            <p:ph type="title"/>
          </p:nvPr>
        </p:nvSpPr>
        <p:spPr/>
        <p:txBody>
          <a:bodyPr/>
          <a:lstStyle/>
          <a:p>
            <a:r>
              <a:rPr lang="en-US" dirty="0" smtClean="0"/>
              <a:t>Herodotus</a:t>
            </a:r>
            <a:endParaRPr lang="en-US" dirty="0"/>
          </a:p>
        </p:txBody>
      </p:sp>
    </p:spTree>
    <p:extLst>
      <p:ext uri="{BB962C8B-B14F-4D97-AF65-F5344CB8AC3E}">
        <p14:creationId xmlns:p14="http://schemas.microsoft.com/office/powerpoint/2010/main" val="1978447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112" charset="2"/>
              <a:buChar char="n"/>
              <a:defRPr/>
            </a:pPr>
            <a:r>
              <a:rPr lang="en-US" dirty="0"/>
              <a:t>776 BCE, but they probably began even sooner. </a:t>
            </a:r>
          </a:p>
          <a:p>
            <a:pPr>
              <a:buFont typeface="Wingdings" pitchFamily="-112" charset="2"/>
              <a:buChar char="n"/>
              <a:defRPr/>
            </a:pPr>
            <a:r>
              <a:rPr lang="en-US" dirty="0">
                <a:hlinkClick r:id="rId2"/>
              </a:rPr>
              <a:t>The Origins of the Olympics</a:t>
            </a:r>
            <a:endParaRPr lang="en-US" dirty="0"/>
          </a:p>
          <a:p>
            <a:pPr>
              <a:buFont typeface="Wingdings" pitchFamily="-112" charset="2"/>
              <a:buChar char="n"/>
              <a:defRPr/>
            </a:pPr>
            <a:r>
              <a:rPr lang="en-US" dirty="0"/>
              <a:t>The </a:t>
            </a:r>
            <a:r>
              <a:rPr lang="en-US" dirty="0">
                <a:hlinkClick r:id="rId3"/>
              </a:rPr>
              <a:t>Events</a:t>
            </a:r>
            <a:endParaRPr lang="en-US" dirty="0"/>
          </a:p>
          <a:p>
            <a:pPr>
              <a:buFont typeface="Wingdings" pitchFamily="-112" charset="2"/>
              <a:buChar char="n"/>
              <a:defRPr/>
            </a:pPr>
            <a:r>
              <a:rPr lang="en-US" dirty="0"/>
              <a:t>The Time Warp </a:t>
            </a:r>
            <a:r>
              <a:rPr lang="en-US" dirty="0" smtClean="0"/>
              <a:t>Trio</a:t>
            </a:r>
          </a:p>
          <a:p>
            <a:pPr marL="0" indent="0">
              <a:buNone/>
              <a:defRPr/>
            </a:pPr>
            <a:r>
              <a:rPr lang="en-US" dirty="0"/>
              <a:t>	</a:t>
            </a:r>
            <a:r>
              <a:rPr lang="en-US" dirty="0" smtClean="0">
                <a:hlinkClick r:id="rId4"/>
              </a:rPr>
              <a:t>Part 1    </a:t>
            </a:r>
            <a:r>
              <a:rPr lang="en-US" dirty="0" smtClean="0">
                <a:hlinkClick r:id="rId5"/>
              </a:rPr>
              <a:t>Part 2   </a:t>
            </a:r>
            <a:r>
              <a:rPr lang="en-US" dirty="0" smtClean="0">
                <a:hlinkClick r:id="rId6"/>
              </a:rPr>
              <a:t>Part 3</a:t>
            </a:r>
            <a:endParaRPr lang="en-US" dirty="0" smtClean="0"/>
          </a:p>
          <a:p>
            <a:pPr>
              <a:buFont typeface="Wingdings" pitchFamily="-112" charset="2"/>
              <a:buChar char="n"/>
              <a:defRPr/>
            </a:pPr>
            <a:r>
              <a:rPr lang="en-US" dirty="0" smtClean="0">
                <a:hlinkClick r:id="rId7"/>
              </a:rPr>
              <a:t>Olympic Moments</a:t>
            </a:r>
            <a:endParaRPr lang="en-US" dirty="0"/>
          </a:p>
          <a:p>
            <a:pPr>
              <a:buFont typeface="Wingdings" pitchFamily="-112" charset="2"/>
              <a:buChar char="n"/>
              <a:defRPr/>
            </a:pPr>
            <a:r>
              <a:rPr lang="en-US" sz="1600" i="1" dirty="0" smtClean="0">
                <a:solidFill>
                  <a:srgbClr val="FF3300"/>
                </a:solidFill>
                <a:hlinkClick r:id="rId8" action="ppaction://hlinkfile"/>
              </a:rPr>
              <a:t>Greek </a:t>
            </a:r>
            <a:r>
              <a:rPr lang="en-US" sz="1600" i="1" dirty="0">
                <a:solidFill>
                  <a:srgbClr val="FF3300"/>
                </a:solidFill>
                <a:hlinkClick r:id="rId8" action="ppaction://hlinkfile"/>
              </a:rPr>
              <a:t>Boxer</a:t>
            </a:r>
            <a:endParaRPr lang="en-US" sz="1600" i="1" dirty="0">
              <a:solidFill>
                <a:srgbClr val="FF3300"/>
              </a:solidFill>
            </a:endParaRPr>
          </a:p>
          <a:p>
            <a:pPr>
              <a:buFont typeface="Wingdings" pitchFamily="-112" charset="2"/>
              <a:buChar char="n"/>
              <a:defRPr/>
            </a:pPr>
            <a:r>
              <a:rPr lang="en-US" sz="1600" i="1" dirty="0">
                <a:solidFill>
                  <a:srgbClr val="FF3300"/>
                </a:solidFill>
                <a:hlinkClick r:id="rId9" action="ppaction://hlinkfile"/>
              </a:rPr>
              <a:t>Milo of Croton</a:t>
            </a:r>
            <a:endParaRPr lang="en-US" dirty="0"/>
          </a:p>
          <a:p>
            <a:r>
              <a:rPr lang="en-US" dirty="0" err="1">
                <a:hlinkClick r:id="rId10"/>
              </a:rPr>
              <a:t>K</a:t>
            </a:r>
            <a:r>
              <a:rPr lang="en-US" dirty="0" err="1" smtClean="0">
                <a:hlinkClick r:id="rId10"/>
              </a:rPr>
              <a:t>ynisca</a:t>
            </a:r>
            <a:r>
              <a:rPr lang="en-US" dirty="0" smtClean="0">
                <a:hlinkClick r:id="rId10"/>
              </a:rPr>
              <a:t> of Sparta</a:t>
            </a:r>
            <a:endParaRPr lang="en-US" dirty="0"/>
          </a:p>
        </p:txBody>
      </p:sp>
      <p:sp>
        <p:nvSpPr>
          <p:cNvPr id="3" name="Title 2"/>
          <p:cNvSpPr>
            <a:spLocks noGrp="1"/>
          </p:cNvSpPr>
          <p:nvPr>
            <p:ph type="title"/>
          </p:nvPr>
        </p:nvSpPr>
        <p:spPr/>
        <p:txBody>
          <a:bodyPr/>
          <a:lstStyle/>
          <a:p>
            <a:r>
              <a:rPr lang="en-US" dirty="0" smtClean="0"/>
              <a:t>Olympics</a:t>
            </a:r>
            <a:endParaRPr lang="en-US" dirty="0"/>
          </a:p>
        </p:txBody>
      </p:sp>
      <p:pic>
        <p:nvPicPr>
          <p:cNvPr id="4" name="Picture 5" descr="Olympics disc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133350"/>
            <a:ext cx="1382199"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4140" y="5578196"/>
            <a:ext cx="1986762" cy="369332"/>
          </a:xfrm>
          <a:prstGeom prst="rect">
            <a:avLst/>
          </a:prstGeom>
          <a:noFill/>
        </p:spPr>
        <p:txBody>
          <a:bodyPr wrap="none" rtlCol="0">
            <a:spAutoFit/>
          </a:bodyPr>
          <a:lstStyle/>
          <a:p>
            <a:r>
              <a:rPr lang="en-US" dirty="0" smtClean="0">
                <a:hlinkClick r:id="rId12" action="ppaction://hlinkfile"/>
              </a:rPr>
              <a:t>Horrible Histories</a:t>
            </a:r>
            <a:endParaRPr lang="en-US" dirty="0"/>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59174" y="2124075"/>
            <a:ext cx="1343025" cy="2219459"/>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4256" y="4114800"/>
            <a:ext cx="3200400" cy="2314956"/>
          </a:xfrm>
          <a:prstGeom prst="rect">
            <a:avLst/>
          </a:prstGeom>
        </p:spPr>
      </p:pic>
      <p:sp>
        <p:nvSpPr>
          <p:cNvPr id="8" name="Rectangle 7"/>
          <p:cNvSpPr/>
          <p:nvPr/>
        </p:nvSpPr>
        <p:spPr>
          <a:xfrm>
            <a:off x="609600" y="6096000"/>
            <a:ext cx="3156249" cy="369332"/>
          </a:xfrm>
          <a:prstGeom prst="rect">
            <a:avLst/>
          </a:prstGeom>
        </p:spPr>
        <p:txBody>
          <a:bodyPr wrap="none">
            <a:spAutoFit/>
          </a:bodyPr>
          <a:lstStyle/>
          <a:p>
            <a:r>
              <a:rPr lang="en-US" dirty="0">
                <a:hlinkClick r:id="rId15" action="ppaction://hlinkfile"/>
              </a:rPr>
              <a:t>Words we get from the Greeks</a:t>
            </a:r>
            <a:endParaRPr lang="en-US" dirty="0"/>
          </a:p>
        </p:txBody>
      </p:sp>
    </p:spTree>
    <p:extLst>
      <p:ext uri="{BB962C8B-B14F-4D97-AF65-F5344CB8AC3E}">
        <p14:creationId xmlns:p14="http://schemas.microsoft.com/office/powerpoint/2010/main" val="7192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8" end="8"/>
                                            </p:txEl>
                                          </p:spTgt>
                                        </p:tgtEl>
                                        <p:attrNameLst>
                                          <p:attrName>style.color</p:attrName>
                                        </p:attrNameLst>
                                      </p:cBhvr>
                                      <p:to>
                                        <a:schemeClr val="accent2"/>
                                      </p:to>
                                    </p:animClr>
                                    <p:animClr clrSpc="rgb" dir="cw">
                                      <p:cBhvr>
                                        <p:cTn id="7" dur="500" fill="hold"/>
                                        <p:tgtEl>
                                          <p:spTgt spid="2">
                                            <p:txEl>
                                              <p:pRg st="8" end="8"/>
                                            </p:txEl>
                                          </p:spTgt>
                                        </p:tgtEl>
                                        <p:attrNameLst>
                                          <p:attrName>fillcolor</p:attrName>
                                        </p:attrNameLst>
                                      </p:cBhvr>
                                      <p:to>
                                        <a:schemeClr val="accent2"/>
                                      </p:to>
                                    </p:animClr>
                                    <p:set>
                                      <p:cBhvr>
                                        <p:cTn id="8" dur="500" fill="hold"/>
                                        <p:tgtEl>
                                          <p:spTgt spid="2">
                                            <p:txEl>
                                              <p:pRg st="8" end="8"/>
                                            </p:txEl>
                                          </p:spTgt>
                                        </p:tgtEl>
                                        <p:attrNameLst>
                                          <p:attrName>fill.type</p:attrName>
                                        </p:attrNameLst>
                                      </p:cBhvr>
                                      <p:to>
                                        <p:strVal val="solid"/>
                                      </p:to>
                                    </p:set>
                                    <p:set>
                                      <p:cBhvr>
                                        <p:cTn id="9" dur="500" fill="hold"/>
                                        <p:tgtEl>
                                          <p:spTgt spid="2">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5738"/>
            <a:ext cx="8229600" cy="5613662"/>
          </a:xfrm>
        </p:spPr>
        <p:txBody>
          <a:bodyPr>
            <a:noAutofit/>
          </a:bodyPr>
          <a:lstStyle/>
          <a:p>
            <a:pPr marL="0" lvl="0" indent="0">
              <a:buNone/>
            </a:pPr>
            <a:r>
              <a:rPr lang="en-US" sz="1600" dirty="0" smtClean="0"/>
              <a:t>T/F All </a:t>
            </a:r>
            <a:r>
              <a:rPr lang="en-US" sz="1600" dirty="0"/>
              <a:t>of the following are true of the ancient </a:t>
            </a:r>
            <a:r>
              <a:rPr lang="en-US" sz="1600" dirty="0">
                <a:solidFill>
                  <a:srgbClr val="FFFF00"/>
                </a:solidFill>
              </a:rPr>
              <a:t>Greek </a:t>
            </a:r>
            <a:r>
              <a:rPr lang="en-US" sz="1600" dirty="0" smtClean="0">
                <a:solidFill>
                  <a:srgbClr val="FFFF00"/>
                </a:solidFill>
              </a:rPr>
              <a:t>Olympics</a:t>
            </a:r>
            <a:endParaRPr lang="en-US" sz="1600" dirty="0" smtClean="0"/>
          </a:p>
          <a:p>
            <a:pPr lvl="0"/>
            <a:r>
              <a:rPr lang="en-US" sz="1600" dirty="0" smtClean="0">
                <a:solidFill>
                  <a:srgbClr val="FFFF00"/>
                </a:solidFill>
              </a:rPr>
              <a:t>Women</a:t>
            </a:r>
            <a:r>
              <a:rPr lang="en-US" sz="1600" dirty="0" smtClean="0"/>
              <a:t> were </a:t>
            </a:r>
            <a:r>
              <a:rPr lang="en-US" sz="1600" dirty="0" smtClean="0">
                <a:solidFill>
                  <a:srgbClr val="FFFF00"/>
                </a:solidFill>
              </a:rPr>
              <a:t>not permitted to watch</a:t>
            </a:r>
            <a:r>
              <a:rPr lang="en-US" sz="1600" dirty="0" smtClean="0"/>
              <a:t>.     </a:t>
            </a:r>
          </a:p>
          <a:p>
            <a:r>
              <a:rPr lang="en-US" sz="1600" dirty="0" smtClean="0"/>
              <a:t>Non-Athenians were not allowed to compete.    </a:t>
            </a:r>
          </a:p>
          <a:p>
            <a:r>
              <a:rPr lang="en-US" sz="1600" dirty="0" smtClean="0"/>
              <a:t>They </a:t>
            </a:r>
            <a:r>
              <a:rPr lang="en-US" sz="1600" dirty="0"/>
              <a:t>were held </a:t>
            </a:r>
            <a:r>
              <a:rPr lang="en-US" sz="1600" dirty="0">
                <a:solidFill>
                  <a:srgbClr val="FFFF00"/>
                </a:solidFill>
              </a:rPr>
              <a:t>in honor of</a:t>
            </a:r>
            <a:r>
              <a:rPr lang="en-US" sz="1600" dirty="0"/>
              <a:t> the god </a:t>
            </a:r>
            <a:r>
              <a:rPr lang="en-US" sz="1600" dirty="0">
                <a:solidFill>
                  <a:srgbClr val="FFFF00"/>
                </a:solidFill>
              </a:rPr>
              <a:t>Zeus</a:t>
            </a:r>
            <a:r>
              <a:rPr lang="en-US" sz="1600" dirty="0"/>
              <a:t>.     </a:t>
            </a:r>
          </a:p>
          <a:p>
            <a:r>
              <a:rPr lang="en-US" sz="1600" dirty="0" smtClean="0"/>
              <a:t>The </a:t>
            </a:r>
            <a:r>
              <a:rPr lang="en-US" sz="1600" dirty="0"/>
              <a:t>events in the games were created to </a:t>
            </a:r>
            <a:r>
              <a:rPr lang="en-US" sz="1600" dirty="0">
                <a:solidFill>
                  <a:srgbClr val="FFFF00"/>
                </a:solidFill>
              </a:rPr>
              <a:t>help men prepare for war</a:t>
            </a:r>
            <a:r>
              <a:rPr lang="en-US" sz="1600" dirty="0" smtClean="0"/>
              <a:t>.</a:t>
            </a:r>
          </a:p>
          <a:p>
            <a:pPr marL="0" indent="0">
              <a:buNone/>
            </a:pPr>
            <a:r>
              <a:rPr lang="en-US" sz="1600" dirty="0"/>
              <a:t> </a:t>
            </a:r>
          </a:p>
          <a:p>
            <a:pPr marL="0" lvl="0" indent="0">
              <a:buNone/>
            </a:pPr>
            <a:r>
              <a:rPr lang="en-US" sz="1600" dirty="0" smtClean="0"/>
              <a:t>T/F All of the following are true </a:t>
            </a:r>
            <a:r>
              <a:rPr lang="en-US" sz="1600" dirty="0"/>
              <a:t>about </a:t>
            </a:r>
            <a:r>
              <a:rPr lang="en-US" sz="1600" dirty="0">
                <a:solidFill>
                  <a:srgbClr val="FFFF00"/>
                </a:solidFill>
              </a:rPr>
              <a:t>early Greek theater</a:t>
            </a:r>
            <a:r>
              <a:rPr lang="en-US" sz="1600" dirty="0"/>
              <a:t>?</a:t>
            </a:r>
          </a:p>
          <a:p>
            <a:r>
              <a:rPr lang="en-US" sz="1600" dirty="0" smtClean="0"/>
              <a:t>Both </a:t>
            </a:r>
            <a:r>
              <a:rPr lang="en-US" sz="1600" dirty="0"/>
              <a:t>male and female actors were popular among the audiences.     </a:t>
            </a:r>
          </a:p>
          <a:p>
            <a:r>
              <a:rPr lang="en-US" sz="1600" dirty="0" smtClean="0">
                <a:solidFill>
                  <a:srgbClr val="FFFF00"/>
                </a:solidFill>
              </a:rPr>
              <a:t>Actors </a:t>
            </a:r>
            <a:r>
              <a:rPr lang="en-US" sz="1600" dirty="0">
                <a:solidFill>
                  <a:srgbClr val="FFFF00"/>
                </a:solidFill>
              </a:rPr>
              <a:t>wore masks </a:t>
            </a:r>
            <a:r>
              <a:rPr lang="en-US" sz="1600" dirty="0"/>
              <a:t>to show emotion and amplify their voices.     </a:t>
            </a:r>
          </a:p>
          <a:p>
            <a:r>
              <a:rPr lang="en-US" sz="1600" dirty="0" smtClean="0">
                <a:solidFill>
                  <a:srgbClr val="FFFF00"/>
                </a:solidFill>
              </a:rPr>
              <a:t>Plays </a:t>
            </a:r>
            <a:r>
              <a:rPr lang="en-US" sz="1600" dirty="0">
                <a:solidFill>
                  <a:srgbClr val="FFFF00"/>
                </a:solidFill>
              </a:rPr>
              <a:t>were held in </a:t>
            </a:r>
            <a:r>
              <a:rPr lang="en-US" sz="1600" dirty="0"/>
              <a:t>large, open-air structures </a:t>
            </a:r>
            <a:r>
              <a:rPr lang="en-US" sz="1600" dirty="0" smtClean="0"/>
              <a:t> called </a:t>
            </a:r>
            <a:r>
              <a:rPr lang="en-US" sz="1600" dirty="0" smtClean="0">
                <a:solidFill>
                  <a:srgbClr val="FFFF00"/>
                </a:solidFill>
              </a:rPr>
              <a:t>Amphitheaters</a:t>
            </a:r>
            <a:r>
              <a:rPr lang="en-US" sz="1600" dirty="0" smtClean="0"/>
              <a:t> built </a:t>
            </a:r>
            <a:r>
              <a:rPr lang="en-US" sz="1600" dirty="0"/>
              <a:t>on the slopes of hills.     </a:t>
            </a:r>
          </a:p>
          <a:p>
            <a:r>
              <a:rPr lang="en-US" sz="1600" dirty="0" smtClean="0"/>
              <a:t>Greek </a:t>
            </a:r>
            <a:r>
              <a:rPr lang="en-US" sz="1600" dirty="0"/>
              <a:t>playwrights were famous for writing plays of </a:t>
            </a:r>
            <a:r>
              <a:rPr lang="en-US" sz="1600" dirty="0">
                <a:solidFill>
                  <a:srgbClr val="FFFF00"/>
                </a:solidFill>
              </a:rPr>
              <a:t>tragedy and comedy</a:t>
            </a:r>
            <a:r>
              <a:rPr lang="en-US" sz="1600" dirty="0"/>
              <a:t>.</a:t>
            </a:r>
          </a:p>
          <a:p>
            <a:pPr marL="0" indent="0">
              <a:buNone/>
            </a:pPr>
            <a:endParaRPr lang="en-US" sz="1600" dirty="0"/>
          </a:p>
          <a:p>
            <a:pPr marL="0" lvl="0" indent="0">
              <a:buNone/>
            </a:pPr>
            <a:r>
              <a:rPr lang="en-US" sz="1600" dirty="0">
                <a:solidFill>
                  <a:srgbClr val="FFFF00"/>
                </a:solidFill>
              </a:rPr>
              <a:t>Early Greek philosophers </a:t>
            </a:r>
            <a:r>
              <a:rPr lang="en-US" sz="1600" dirty="0"/>
              <a:t>were important because they were the first people </a:t>
            </a:r>
            <a:r>
              <a:rPr lang="en-US" sz="1600" dirty="0" smtClean="0"/>
              <a:t>to   </a:t>
            </a:r>
            <a:endParaRPr lang="en-US" sz="1600" dirty="0"/>
          </a:p>
          <a:p>
            <a:r>
              <a:rPr lang="en-US" sz="1600" dirty="0" smtClean="0"/>
              <a:t>consider </a:t>
            </a:r>
            <a:r>
              <a:rPr lang="en-US" sz="1600" dirty="0" smtClean="0">
                <a:solidFill>
                  <a:srgbClr val="FFFF00"/>
                </a:solidFill>
              </a:rPr>
              <a:t>real</a:t>
            </a:r>
            <a:r>
              <a:rPr lang="en-US" sz="1600" dirty="0" smtClean="0"/>
              <a:t> </a:t>
            </a:r>
            <a:r>
              <a:rPr lang="en-US" sz="1600" dirty="0" smtClean="0">
                <a:solidFill>
                  <a:srgbClr val="FFFF00"/>
                </a:solidFill>
              </a:rPr>
              <a:t>explanations </a:t>
            </a:r>
            <a:r>
              <a:rPr lang="en-US" sz="1600" dirty="0">
                <a:solidFill>
                  <a:srgbClr val="FFFF00"/>
                </a:solidFill>
              </a:rPr>
              <a:t>for events in </a:t>
            </a:r>
            <a:r>
              <a:rPr lang="en-US" sz="1600" dirty="0" smtClean="0">
                <a:solidFill>
                  <a:srgbClr val="FFFF00"/>
                </a:solidFill>
              </a:rPr>
              <a:t>nature, not just the </a:t>
            </a:r>
            <a:r>
              <a:rPr lang="en-US" sz="1600" dirty="0">
                <a:solidFill>
                  <a:srgbClr val="FFFF00"/>
                </a:solidFill>
              </a:rPr>
              <a:t>work of the gods. </a:t>
            </a:r>
            <a:endParaRPr lang="en-US" sz="1600" dirty="0" smtClean="0">
              <a:solidFill>
                <a:srgbClr val="FFFF00"/>
              </a:solidFill>
            </a:endParaRPr>
          </a:p>
          <a:p>
            <a:pPr marL="0" lvl="0" indent="0">
              <a:buNone/>
            </a:pPr>
            <a:endParaRPr lang="en-US" sz="1600" dirty="0" smtClean="0"/>
          </a:p>
          <a:p>
            <a:pPr marL="0" lvl="0" indent="0">
              <a:buNone/>
            </a:pPr>
            <a:r>
              <a:rPr lang="en-US" sz="1600" dirty="0" smtClean="0"/>
              <a:t>The </a:t>
            </a:r>
            <a:r>
              <a:rPr lang="en-US" sz="1600" dirty="0"/>
              <a:t>many achievements of </a:t>
            </a:r>
            <a:r>
              <a:rPr lang="en-US" sz="1600" dirty="0">
                <a:solidFill>
                  <a:srgbClr val="FFFF00"/>
                </a:solidFill>
              </a:rPr>
              <a:t>ancient Greece </a:t>
            </a:r>
            <a:r>
              <a:rPr lang="en-US" sz="1600" dirty="0"/>
              <a:t>were important because</a:t>
            </a:r>
          </a:p>
          <a:p>
            <a:r>
              <a:rPr lang="en-US" sz="1600" dirty="0" smtClean="0"/>
              <a:t>they </a:t>
            </a:r>
            <a:r>
              <a:rPr lang="en-US" sz="1600" dirty="0"/>
              <a:t>strongly </a:t>
            </a:r>
            <a:r>
              <a:rPr lang="en-US" sz="1600" dirty="0">
                <a:solidFill>
                  <a:srgbClr val="FFFF00"/>
                </a:solidFill>
              </a:rPr>
              <a:t>shaped western civilization</a:t>
            </a:r>
            <a:r>
              <a:rPr lang="en-US" sz="1600" dirty="0"/>
              <a:t>.     </a:t>
            </a:r>
          </a:p>
          <a:p>
            <a:endParaRPr lang="en-US" sz="1600" dirty="0" smtClean="0"/>
          </a:p>
          <a:p>
            <a:pPr marL="0" indent="0">
              <a:buNone/>
            </a:pPr>
            <a:r>
              <a:rPr lang="en-US" sz="1600" dirty="0" smtClean="0"/>
              <a:t> </a:t>
            </a:r>
            <a:endParaRPr lang="en-US" sz="1600" dirty="0"/>
          </a:p>
        </p:txBody>
      </p:sp>
      <p:sp>
        <p:nvSpPr>
          <p:cNvPr id="3" name="Title 2"/>
          <p:cNvSpPr>
            <a:spLocks noGrp="1"/>
          </p:cNvSpPr>
          <p:nvPr>
            <p:ph type="title"/>
          </p:nvPr>
        </p:nvSpPr>
        <p:spPr>
          <a:xfrm>
            <a:off x="457200" y="-228600"/>
            <a:ext cx="8229600" cy="1219200"/>
          </a:xfrm>
        </p:spPr>
        <p:txBody>
          <a:bodyPr/>
          <a:lstStyle/>
          <a:p>
            <a:r>
              <a:rPr lang="en-US" dirty="0" smtClean="0"/>
              <a:t>Big Quarterly Test Questions</a:t>
            </a:r>
            <a:endParaRPr lang="en-US" dirty="0"/>
          </a:p>
        </p:txBody>
      </p:sp>
    </p:spTree>
    <p:extLst>
      <p:ext uri="{BB962C8B-B14F-4D97-AF65-F5344CB8AC3E}">
        <p14:creationId xmlns:p14="http://schemas.microsoft.com/office/powerpoint/2010/main" val="41530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animEffect transition="in" filter="fade">
                                      <p:cBhvr>
                                        <p:cTn id="43" dur="500"/>
                                        <p:tgtEl>
                                          <p:spTgt spid="2">
                                            <p:txEl>
                                              <p:pRg st="16" end="1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8" end="18"/>
                                            </p:txEl>
                                          </p:spTgt>
                                        </p:tgtEl>
                                        <p:attrNameLst>
                                          <p:attrName>style.visibility</p:attrName>
                                        </p:attrNameLst>
                                      </p:cBhvr>
                                      <p:to>
                                        <p:strVal val="visible"/>
                                      </p:to>
                                    </p:set>
                                    <p:animEffect transition="in" filter="fade">
                                      <p:cBhvr>
                                        <p:cTn id="48"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ction="ppaction://hlinkfile"/>
              </a:rPr>
              <a:t>Today’s Problems, Yesterday’s thinkers.</a:t>
            </a:r>
            <a:endParaRPr lang="en-US" dirty="0" smtClean="0"/>
          </a:p>
          <a:p>
            <a:r>
              <a:rPr lang="en-US" dirty="0" smtClean="0">
                <a:hlinkClick r:id="rId3" action="ppaction://hlinkfile"/>
              </a:rPr>
              <a:t>Royals </a:t>
            </a:r>
            <a:r>
              <a:rPr lang="en-US" dirty="0" smtClean="0">
                <a:hlinkClick r:id="rId3" action="ppaction://hlinkfile"/>
              </a:rPr>
              <a:t>Song</a:t>
            </a:r>
            <a:endParaRPr lang="en-US" dirty="0" smtClean="0"/>
          </a:p>
          <a:p>
            <a:r>
              <a:rPr lang="en-US" dirty="0" smtClean="0">
                <a:hlinkClick r:id="rId4" action="ppaction://hlinkfile"/>
              </a:rPr>
              <a:t>Words </a:t>
            </a:r>
            <a:r>
              <a:rPr lang="en-US" dirty="0">
                <a:hlinkClick r:id="rId4" action="ppaction://hlinkfile"/>
              </a:rPr>
              <a:t>we get from the Greeks</a:t>
            </a:r>
            <a:endParaRPr lang="en-US" dirty="0"/>
          </a:p>
          <a:p>
            <a:r>
              <a:rPr lang="en-US" dirty="0" smtClean="0">
                <a:hlinkClick r:id="rId5" action="ppaction://hlinkfile"/>
              </a:rPr>
              <a:t>Things </a:t>
            </a:r>
            <a:r>
              <a:rPr lang="en-US" dirty="0">
                <a:hlinkClick r:id="rId5" action="ppaction://hlinkfile"/>
              </a:rPr>
              <a:t>we get from the Greeks</a:t>
            </a: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smtClean="0"/>
              <a:t>Greek Legacies</a:t>
            </a:r>
            <a:endParaRPr lang="en-US" dirty="0"/>
          </a:p>
        </p:txBody>
      </p:sp>
    </p:spTree>
    <p:extLst>
      <p:ext uri="{BB962C8B-B14F-4D97-AF65-F5344CB8AC3E}">
        <p14:creationId xmlns:p14="http://schemas.microsoft.com/office/powerpoint/2010/main" val="96685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14575"/>
            <a:ext cx="3505200" cy="2667000"/>
          </a:xfrm>
        </p:spPr>
        <p:txBody>
          <a:bodyPr/>
          <a:lstStyle/>
          <a:p>
            <a:r>
              <a:rPr lang="en-US" dirty="0" err="1" smtClean="0"/>
              <a:t>Theatron</a:t>
            </a:r>
            <a:r>
              <a:rPr lang="en-US" dirty="0" smtClean="0"/>
              <a:t>=seeing place</a:t>
            </a:r>
          </a:p>
          <a:p>
            <a:r>
              <a:rPr lang="en-US" dirty="0" smtClean="0"/>
              <a:t>Drama comes from </a:t>
            </a:r>
            <a:r>
              <a:rPr lang="en-US" dirty="0" err="1" smtClean="0"/>
              <a:t>Dran</a:t>
            </a:r>
            <a:r>
              <a:rPr lang="en-US" dirty="0" smtClean="0"/>
              <a:t>, which means “to do”</a:t>
            </a:r>
            <a:endParaRPr lang="en-US" dirty="0"/>
          </a:p>
        </p:txBody>
      </p:sp>
      <p:sp>
        <p:nvSpPr>
          <p:cNvPr id="2" name="Title 1"/>
          <p:cNvSpPr>
            <a:spLocks noGrp="1"/>
          </p:cNvSpPr>
          <p:nvPr>
            <p:ph type="title"/>
          </p:nvPr>
        </p:nvSpPr>
        <p:spPr/>
        <p:txBody>
          <a:bodyPr/>
          <a:lstStyle/>
          <a:p>
            <a:r>
              <a:rPr lang="en-US" dirty="0" smtClean="0"/>
              <a:t>Theatre</a:t>
            </a:r>
            <a:endParaRPr lang="en-US" dirty="0"/>
          </a:p>
        </p:txBody>
      </p:sp>
      <p:pic>
        <p:nvPicPr>
          <p:cNvPr id="1026" name="Picture 2" descr="http://classicalwisdom.com/wp-content/uploads/2013/04/Dionysu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685800"/>
            <a:ext cx="3335300" cy="4302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0270" y="4988057"/>
            <a:ext cx="1105559" cy="369332"/>
          </a:xfrm>
          <a:prstGeom prst="rect">
            <a:avLst/>
          </a:prstGeom>
          <a:noFill/>
        </p:spPr>
        <p:txBody>
          <a:bodyPr wrap="none" rtlCol="0">
            <a:spAutoFit/>
          </a:bodyPr>
          <a:lstStyle/>
          <a:p>
            <a:r>
              <a:rPr lang="en-US" dirty="0" smtClean="0"/>
              <a:t>Dionysus</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76600" y="4683257"/>
            <a:ext cx="609600" cy="609600"/>
          </a:xfrm>
          <a:prstGeom prst="rect">
            <a:avLst/>
          </a:prstGeom>
        </p:spPr>
      </p:pic>
    </p:spTree>
    <p:extLst>
      <p:ext uri="{BB962C8B-B14F-4D97-AF65-F5344CB8AC3E}">
        <p14:creationId xmlns:p14="http://schemas.microsoft.com/office/powerpoint/2010/main" val="314940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3219"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FF00"/>
                </a:solidFill>
              </a:rPr>
              <a:t>Tragedy</a:t>
            </a:r>
            <a:r>
              <a:rPr lang="en-US" dirty="0" smtClean="0"/>
              <a:t>-</a:t>
            </a:r>
            <a:r>
              <a:rPr lang="en-US" dirty="0" err="1" smtClean="0">
                <a:solidFill>
                  <a:srgbClr val="7030A0"/>
                </a:solidFill>
              </a:rPr>
              <a:t>Tragos</a:t>
            </a:r>
            <a:endParaRPr lang="en-US" dirty="0" smtClean="0">
              <a:solidFill>
                <a:srgbClr val="7030A0"/>
              </a:solidFill>
            </a:endParaRPr>
          </a:p>
          <a:p>
            <a:pPr marL="514350" indent="-514350">
              <a:buFont typeface="+mj-lt"/>
              <a:buAutoNum type="arabicPeriod"/>
            </a:pPr>
            <a:r>
              <a:rPr lang="en-US" dirty="0" smtClean="0">
                <a:solidFill>
                  <a:srgbClr val="FFFF00"/>
                </a:solidFill>
              </a:rPr>
              <a:t>Sophocles</a:t>
            </a:r>
          </a:p>
          <a:p>
            <a:pPr marL="514350" indent="-514350">
              <a:buFont typeface="+mj-lt"/>
              <a:buAutoNum type="arabicPeriod"/>
            </a:pPr>
            <a:r>
              <a:rPr lang="en-US" dirty="0" smtClean="0">
                <a:solidFill>
                  <a:srgbClr val="FFFF00"/>
                </a:solidFill>
              </a:rPr>
              <a:t>Euripides</a:t>
            </a:r>
          </a:p>
          <a:p>
            <a:pPr marL="514350" indent="-514350">
              <a:buFont typeface="+mj-lt"/>
              <a:buAutoNum type="arabicPeriod"/>
            </a:pPr>
            <a:r>
              <a:rPr lang="en-US" dirty="0" smtClean="0">
                <a:solidFill>
                  <a:srgbClr val="FFFF00"/>
                </a:solidFill>
                <a:hlinkClick r:id="rId4" action="ppaction://hlinkfile"/>
              </a:rPr>
              <a:t>Aeschylus</a:t>
            </a:r>
            <a:r>
              <a:rPr lang="en-US" dirty="0" smtClean="0">
                <a:solidFill>
                  <a:srgbClr val="FFFF00"/>
                </a:solidFill>
              </a:rPr>
              <a:t>, </a:t>
            </a:r>
            <a:r>
              <a:rPr lang="en-US" dirty="0" smtClean="0">
                <a:solidFill>
                  <a:srgbClr val="FFFF00"/>
                </a:solidFill>
                <a:hlinkClick r:id="rId5" action="ppaction://hlinkfile"/>
              </a:rPr>
              <a:t>2</a:t>
            </a:r>
            <a:endParaRPr lang="en-US" dirty="0" smtClean="0">
              <a:solidFill>
                <a:srgbClr val="FFFF00"/>
              </a:solidFill>
            </a:endParaRPr>
          </a:p>
          <a:p>
            <a:r>
              <a:rPr lang="en-US" dirty="0" smtClean="0">
                <a:solidFill>
                  <a:srgbClr val="FFFF00"/>
                </a:solidFill>
              </a:rPr>
              <a:t>Comedy</a:t>
            </a:r>
            <a:r>
              <a:rPr lang="en-US" dirty="0" smtClean="0"/>
              <a:t>-</a:t>
            </a:r>
            <a:r>
              <a:rPr lang="en-US" b="1" dirty="0" smtClean="0">
                <a:solidFill>
                  <a:srgbClr val="FFFF00"/>
                </a:solidFill>
              </a:rPr>
              <a:t>ODE</a:t>
            </a:r>
          </a:p>
          <a:p>
            <a:pPr marL="514350" indent="-514350">
              <a:buFont typeface="+mj-lt"/>
              <a:buAutoNum type="arabicPeriod"/>
            </a:pPr>
            <a:r>
              <a:rPr lang="en-US" dirty="0" smtClean="0">
                <a:solidFill>
                  <a:srgbClr val="FFFF00"/>
                </a:solidFill>
              </a:rPr>
              <a:t>Aristophanes</a:t>
            </a:r>
            <a:endParaRPr lang="en-US" dirty="0">
              <a:solidFill>
                <a:srgbClr val="FFFF00"/>
              </a:solidFill>
            </a:endParaRPr>
          </a:p>
        </p:txBody>
      </p:sp>
      <p:sp>
        <p:nvSpPr>
          <p:cNvPr id="2" name="Title 1"/>
          <p:cNvSpPr>
            <a:spLocks noGrp="1"/>
          </p:cNvSpPr>
          <p:nvPr>
            <p:ph type="title"/>
          </p:nvPr>
        </p:nvSpPr>
        <p:spPr/>
        <p:txBody>
          <a:bodyPr/>
          <a:lstStyle/>
          <a:p>
            <a:r>
              <a:rPr lang="en-US" dirty="0" smtClean="0"/>
              <a:t>Theatre</a:t>
            </a:r>
            <a:endParaRPr lang="en-US" dirty="0"/>
          </a:p>
        </p:txBody>
      </p:sp>
      <p:pic>
        <p:nvPicPr>
          <p:cNvPr id="2050" name="Picture 2" descr="http://class31.westthorntonblogs.net/wp-content/uploads/sites/29/2013/07/mask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371600"/>
            <a:ext cx="5559664"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02760" y="304800"/>
            <a:ext cx="609600" cy="609600"/>
          </a:xfrm>
          <a:prstGeom prst="rect">
            <a:avLst/>
          </a:prstGeom>
        </p:spPr>
      </p:pic>
      <p:sp>
        <p:nvSpPr>
          <p:cNvPr id="5" name="TextBox 4"/>
          <p:cNvSpPr txBox="1"/>
          <p:nvPr/>
        </p:nvSpPr>
        <p:spPr>
          <a:xfrm>
            <a:off x="914400" y="5486400"/>
            <a:ext cx="1599412" cy="369332"/>
          </a:xfrm>
          <a:prstGeom prst="rect">
            <a:avLst/>
          </a:prstGeom>
          <a:noFill/>
        </p:spPr>
        <p:txBody>
          <a:bodyPr wrap="none" rtlCol="0">
            <a:spAutoFit/>
          </a:bodyPr>
          <a:lstStyle/>
          <a:p>
            <a:r>
              <a:rPr lang="en-US" dirty="0" smtClean="0">
                <a:hlinkClick r:id="rId9"/>
              </a:rPr>
              <a:t>Greek Theatre</a:t>
            </a:r>
            <a:endParaRPr lang="en-US" dirty="0"/>
          </a:p>
        </p:txBody>
      </p:sp>
    </p:spTree>
    <p:extLst>
      <p:ext uri="{BB962C8B-B14F-4D97-AF65-F5344CB8AC3E}">
        <p14:creationId xmlns:p14="http://schemas.microsoft.com/office/powerpoint/2010/main" val="19837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4229" fill="hold"/>
                                        <p:tgtEl>
                                          <p:spTgt spid="4"/>
                                        </p:tgtEl>
                                      </p:cBhvr>
                                    </p:cmd>
                                  </p:childTnLst>
                                </p:cTn>
                              </p:par>
                            </p:childTnLst>
                          </p:cTn>
                        </p:par>
                      </p:childTnLst>
                    </p:cTn>
                  </p:par>
                </p:childTnLst>
              </p:cTn>
              <p:nextCondLst>
                <p:cond evt="onClick" delay="0">
                  <p:tgtEl>
                    <p:spTgt spid="4"/>
                  </p:tgtEl>
                </p:cond>
              </p:nextCondLst>
            </p:seq>
            <p:audio>
              <p:cMediaNode vol="80000">
                <p:cTn id="3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hlinkClick r:id="rId2"/>
              </a:rPr>
              <a:t>Actual Greek Theatre</a:t>
            </a:r>
            <a:endParaRPr lang="en-US" dirty="0"/>
          </a:p>
        </p:txBody>
      </p:sp>
      <p:pic>
        <p:nvPicPr>
          <p:cNvPr id="1026" name="Picture 2" descr="http://stagehistory.webs.com/The-Mystery-of-Modern-Acoustic-in-Ancient-Greek-Theatre-Solved-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7754137" cy="4501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68160" y="930533"/>
            <a:ext cx="694421" cy="369332"/>
          </a:xfrm>
          <a:prstGeom prst="rect">
            <a:avLst/>
          </a:prstGeom>
          <a:noFill/>
        </p:spPr>
        <p:txBody>
          <a:bodyPr wrap="none" rtlCol="0">
            <a:spAutoFit/>
          </a:bodyPr>
          <a:lstStyle/>
          <a:p>
            <a:r>
              <a:rPr lang="en-US" dirty="0" smtClean="0"/>
              <a:t>Click</a:t>
            </a:r>
            <a:endParaRPr lang="en-US" dirty="0"/>
          </a:p>
        </p:txBody>
      </p:sp>
      <p:sp>
        <p:nvSpPr>
          <p:cNvPr id="5" name="Left Arrow 4"/>
          <p:cNvSpPr/>
          <p:nvPr/>
        </p:nvSpPr>
        <p:spPr>
          <a:xfrm>
            <a:off x="6248400" y="1022866"/>
            <a:ext cx="609600"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9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smtClean="0"/>
              <a:t>Greek Architecture </a:t>
            </a:r>
            <a:r>
              <a:rPr lang="en-US" dirty="0"/>
              <a:t>(</a:t>
            </a:r>
            <a:r>
              <a:rPr lang="en-US" dirty="0">
                <a:hlinkClick r:id="rId4"/>
              </a:rPr>
              <a:t>photos</a:t>
            </a:r>
            <a:r>
              <a:rPr lang="en-US" dirty="0"/>
              <a:t>)</a:t>
            </a:r>
            <a:endParaRPr lang="en-US" dirty="0" smtClean="0"/>
          </a:p>
        </p:txBody>
      </p:sp>
      <p:sp>
        <p:nvSpPr>
          <p:cNvPr id="6147" name="Rectangle 3"/>
          <p:cNvSpPr>
            <a:spLocks noGrp="1" noChangeArrowheads="1"/>
          </p:cNvSpPr>
          <p:nvPr>
            <p:ph type="body" idx="1"/>
          </p:nvPr>
        </p:nvSpPr>
        <p:spPr>
          <a:xfrm>
            <a:off x="457200" y="1600200"/>
            <a:ext cx="8229600" cy="1143000"/>
          </a:xfrm>
        </p:spPr>
        <p:txBody>
          <a:bodyPr/>
          <a:lstStyle/>
          <a:p>
            <a:pPr eaLnBrk="1" hangingPunct="1">
              <a:buFont typeface="Wingdings" pitchFamily="-112" charset="2"/>
              <a:buChar char="n"/>
              <a:defRPr/>
            </a:pPr>
            <a:r>
              <a:rPr lang="en-US" smtClean="0"/>
              <a:t>The ancient Greeks invented </a:t>
            </a:r>
            <a:r>
              <a:rPr lang="en-US" smtClean="0">
                <a:hlinkClick r:id="rId5"/>
              </a:rPr>
              <a:t>three types of columns.</a:t>
            </a:r>
            <a:r>
              <a:rPr lang="en-US" smtClean="0"/>
              <a:t>  </a:t>
            </a:r>
          </a:p>
        </p:txBody>
      </p:sp>
      <p:pic>
        <p:nvPicPr>
          <p:cNvPr id="6150" name="Picture 6" descr="colum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743200"/>
            <a:ext cx="16668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colum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743200"/>
            <a:ext cx="19335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colum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743200"/>
            <a:ext cx="18383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p:cNvSpPr txBox="1">
            <a:spLocks noChangeArrowheads="1"/>
          </p:cNvSpPr>
          <p:nvPr/>
        </p:nvSpPr>
        <p:spPr bwMode="auto">
          <a:xfrm>
            <a:off x="1066800" y="5613400"/>
            <a:ext cx="1389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112" charset="0"/>
                <a:ea typeface="ＭＳ Ｐゴシック" pitchFamily="34" charset="-128"/>
              </a:defRPr>
            </a:lvl1pPr>
            <a:lvl2pPr marL="742950" indent="-285750">
              <a:defRPr>
                <a:solidFill>
                  <a:schemeClr val="tx1"/>
                </a:solidFill>
                <a:latin typeface="Tahoma" pitchFamily="-112" charset="0"/>
                <a:ea typeface="ＭＳ Ｐゴシック" pitchFamily="34" charset="-128"/>
              </a:defRPr>
            </a:lvl2pPr>
            <a:lvl3pPr marL="1143000" indent="-228600">
              <a:defRPr>
                <a:solidFill>
                  <a:schemeClr val="tx1"/>
                </a:solidFill>
                <a:latin typeface="Tahoma" pitchFamily="-112" charset="0"/>
                <a:ea typeface="ＭＳ Ｐゴシック" pitchFamily="34" charset="-128"/>
              </a:defRPr>
            </a:lvl3pPr>
            <a:lvl4pPr marL="1600200" indent="-228600">
              <a:defRPr>
                <a:solidFill>
                  <a:schemeClr val="tx1"/>
                </a:solidFill>
                <a:latin typeface="Tahoma" pitchFamily="-112" charset="0"/>
                <a:ea typeface="ＭＳ Ｐゴシック" pitchFamily="34" charset="-128"/>
              </a:defRPr>
            </a:lvl4pPr>
            <a:lvl5pPr marL="2057400" indent="-228600">
              <a:defRPr>
                <a:solidFill>
                  <a:schemeClr val="tx1"/>
                </a:solidFill>
                <a:latin typeface="Tahoma" pitchFamily="-112"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112"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112"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112"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112" charset="0"/>
                <a:ea typeface="ＭＳ Ｐゴシック" pitchFamily="34" charset="-128"/>
              </a:defRPr>
            </a:lvl9pPr>
          </a:lstStyle>
          <a:p>
            <a:r>
              <a:rPr lang="en-US" altLang="en-US" sz="2000" dirty="0">
                <a:solidFill>
                  <a:srgbClr val="FFFF00"/>
                </a:solidFill>
              </a:rPr>
              <a:t>Doric</a:t>
            </a:r>
            <a:r>
              <a:rPr lang="en-US" altLang="en-US" sz="2000" dirty="0"/>
              <a:t> Style</a:t>
            </a:r>
          </a:p>
          <a:p>
            <a:r>
              <a:rPr lang="en-US" altLang="en-US" sz="2000" dirty="0"/>
              <a:t>Most </a:t>
            </a:r>
            <a:r>
              <a:rPr lang="en-US" altLang="en-US" sz="2000" dirty="0">
                <a:solidFill>
                  <a:srgbClr val="FFFF00"/>
                </a:solidFill>
              </a:rPr>
              <a:t>Plain</a:t>
            </a:r>
          </a:p>
          <a:p>
            <a:endParaRPr lang="en-US" altLang="en-US" sz="2000" dirty="0"/>
          </a:p>
        </p:txBody>
      </p:sp>
      <p:sp>
        <p:nvSpPr>
          <p:cNvPr id="6156" name="Text Box 12"/>
          <p:cNvSpPr txBox="1">
            <a:spLocks noChangeArrowheads="1"/>
          </p:cNvSpPr>
          <p:nvPr/>
        </p:nvSpPr>
        <p:spPr bwMode="auto">
          <a:xfrm>
            <a:off x="3962400" y="563880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112" charset="0"/>
                <a:ea typeface="ＭＳ Ｐゴシック" pitchFamily="34" charset="-128"/>
              </a:defRPr>
            </a:lvl1pPr>
            <a:lvl2pPr marL="742950" indent="-285750">
              <a:defRPr>
                <a:solidFill>
                  <a:schemeClr val="tx1"/>
                </a:solidFill>
                <a:latin typeface="Tahoma" pitchFamily="-112" charset="0"/>
                <a:ea typeface="ＭＳ Ｐゴシック" pitchFamily="34" charset="-128"/>
              </a:defRPr>
            </a:lvl2pPr>
            <a:lvl3pPr marL="1143000" indent="-228600">
              <a:defRPr>
                <a:solidFill>
                  <a:schemeClr val="tx1"/>
                </a:solidFill>
                <a:latin typeface="Tahoma" pitchFamily="-112" charset="0"/>
                <a:ea typeface="ＭＳ Ｐゴシック" pitchFamily="34" charset="-128"/>
              </a:defRPr>
            </a:lvl3pPr>
            <a:lvl4pPr marL="1600200" indent="-228600">
              <a:defRPr>
                <a:solidFill>
                  <a:schemeClr val="tx1"/>
                </a:solidFill>
                <a:latin typeface="Tahoma" pitchFamily="-112" charset="0"/>
                <a:ea typeface="ＭＳ Ｐゴシック" pitchFamily="34" charset="-128"/>
              </a:defRPr>
            </a:lvl4pPr>
            <a:lvl5pPr marL="2057400" indent="-228600">
              <a:defRPr>
                <a:solidFill>
                  <a:schemeClr val="tx1"/>
                </a:solidFill>
                <a:latin typeface="Tahoma" pitchFamily="-112"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112"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112"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112"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112" charset="0"/>
                <a:ea typeface="ＭＳ Ｐゴシック" pitchFamily="34" charset="-128"/>
              </a:defRPr>
            </a:lvl9pPr>
          </a:lstStyle>
          <a:p>
            <a:r>
              <a:rPr lang="en-US" altLang="en-US" sz="2000" dirty="0">
                <a:solidFill>
                  <a:srgbClr val="FFFF00"/>
                </a:solidFill>
              </a:rPr>
              <a:t>Ionic</a:t>
            </a:r>
            <a:r>
              <a:rPr lang="en-US" altLang="en-US" sz="2000" dirty="0"/>
              <a:t> Style</a:t>
            </a:r>
          </a:p>
          <a:p>
            <a:r>
              <a:rPr lang="en-US" altLang="en-US" sz="2000" dirty="0"/>
              <a:t>Famous for </a:t>
            </a:r>
          </a:p>
          <a:p>
            <a:r>
              <a:rPr lang="en-US" altLang="en-US" sz="2000" dirty="0"/>
              <a:t>its </a:t>
            </a:r>
            <a:r>
              <a:rPr lang="en-US" altLang="en-US" sz="2000" dirty="0">
                <a:solidFill>
                  <a:srgbClr val="FFFF00"/>
                </a:solidFill>
              </a:rPr>
              <a:t>scrolls</a:t>
            </a:r>
            <a:r>
              <a:rPr lang="en-US" altLang="en-US" sz="2000" dirty="0"/>
              <a:t> </a:t>
            </a:r>
          </a:p>
        </p:txBody>
      </p:sp>
      <p:sp>
        <p:nvSpPr>
          <p:cNvPr id="6157" name="Text Box 13"/>
          <p:cNvSpPr txBox="1">
            <a:spLocks noChangeArrowheads="1"/>
          </p:cNvSpPr>
          <p:nvPr/>
        </p:nvSpPr>
        <p:spPr bwMode="auto">
          <a:xfrm>
            <a:off x="6705600" y="5638800"/>
            <a:ext cx="1952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112" charset="0"/>
                <a:ea typeface="ＭＳ Ｐゴシック" pitchFamily="34" charset="-128"/>
              </a:defRPr>
            </a:lvl1pPr>
            <a:lvl2pPr marL="742950" indent="-285750">
              <a:defRPr>
                <a:solidFill>
                  <a:schemeClr val="tx1"/>
                </a:solidFill>
                <a:latin typeface="Tahoma" pitchFamily="-112" charset="0"/>
                <a:ea typeface="ＭＳ Ｐゴシック" pitchFamily="34" charset="-128"/>
              </a:defRPr>
            </a:lvl2pPr>
            <a:lvl3pPr marL="1143000" indent="-228600">
              <a:defRPr>
                <a:solidFill>
                  <a:schemeClr val="tx1"/>
                </a:solidFill>
                <a:latin typeface="Tahoma" pitchFamily="-112" charset="0"/>
                <a:ea typeface="ＭＳ Ｐゴシック" pitchFamily="34" charset="-128"/>
              </a:defRPr>
            </a:lvl3pPr>
            <a:lvl4pPr marL="1600200" indent="-228600">
              <a:defRPr>
                <a:solidFill>
                  <a:schemeClr val="tx1"/>
                </a:solidFill>
                <a:latin typeface="Tahoma" pitchFamily="-112" charset="0"/>
                <a:ea typeface="ＭＳ Ｐゴシック" pitchFamily="34" charset="-128"/>
              </a:defRPr>
            </a:lvl4pPr>
            <a:lvl5pPr marL="2057400" indent="-228600">
              <a:defRPr>
                <a:solidFill>
                  <a:schemeClr val="tx1"/>
                </a:solidFill>
                <a:latin typeface="Tahoma" pitchFamily="-112"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112"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112"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112"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112" charset="0"/>
                <a:ea typeface="ＭＳ Ｐゴシック" pitchFamily="34" charset="-128"/>
              </a:defRPr>
            </a:lvl9pPr>
          </a:lstStyle>
          <a:p>
            <a:r>
              <a:rPr lang="en-US" altLang="en-US" sz="2000" dirty="0">
                <a:solidFill>
                  <a:srgbClr val="FFFF00"/>
                </a:solidFill>
              </a:rPr>
              <a:t>Corinthian</a:t>
            </a:r>
            <a:r>
              <a:rPr lang="en-US" altLang="en-US" sz="2000" dirty="0"/>
              <a:t> Style</a:t>
            </a:r>
          </a:p>
          <a:p>
            <a:r>
              <a:rPr lang="en-US" altLang="en-US" sz="2000" dirty="0"/>
              <a:t>Quite </a:t>
            </a:r>
            <a:r>
              <a:rPr lang="en-US" altLang="en-US" sz="2000" dirty="0">
                <a:solidFill>
                  <a:srgbClr val="FFFF00"/>
                </a:solidFill>
              </a:rPr>
              <a:t>fancy</a:t>
            </a:r>
            <a:r>
              <a:rPr lang="en-US" altLang="en-US" dirty="0"/>
              <a:t> </a:t>
            </a:r>
            <a:endParaRPr lang="en-US" altLang="en-US" sz="2000" dirty="0"/>
          </a:p>
          <a:p>
            <a:endParaRPr lang="en-US" altLang="en-US" sz="2000" dirty="0"/>
          </a:p>
        </p:txBody>
      </p:sp>
      <p:sp>
        <p:nvSpPr>
          <p:cNvPr id="4106" name="TextBox 1"/>
          <p:cNvSpPr txBox="1">
            <a:spLocks noChangeArrowheads="1"/>
          </p:cNvSpPr>
          <p:nvPr/>
        </p:nvSpPr>
        <p:spPr bwMode="auto">
          <a:xfrm>
            <a:off x="3967480" y="228600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112" charset="0"/>
                <a:ea typeface="ＭＳ Ｐゴシック" pitchFamily="34" charset="-128"/>
              </a:defRPr>
            </a:lvl1pPr>
            <a:lvl2pPr marL="742950" indent="-285750">
              <a:defRPr>
                <a:solidFill>
                  <a:schemeClr val="tx1"/>
                </a:solidFill>
                <a:latin typeface="Tahoma" pitchFamily="-112" charset="0"/>
                <a:ea typeface="ＭＳ Ｐゴシック" pitchFamily="34" charset="-128"/>
              </a:defRPr>
            </a:lvl2pPr>
            <a:lvl3pPr marL="1143000" indent="-228600">
              <a:defRPr>
                <a:solidFill>
                  <a:schemeClr val="tx1"/>
                </a:solidFill>
                <a:latin typeface="Tahoma" pitchFamily="-112" charset="0"/>
                <a:ea typeface="ＭＳ Ｐゴシック" pitchFamily="34" charset="-128"/>
              </a:defRPr>
            </a:lvl3pPr>
            <a:lvl4pPr marL="1600200" indent="-228600">
              <a:defRPr>
                <a:solidFill>
                  <a:schemeClr val="tx1"/>
                </a:solidFill>
                <a:latin typeface="Tahoma" pitchFamily="-112" charset="0"/>
                <a:ea typeface="ＭＳ Ｐゴシック" pitchFamily="34" charset="-128"/>
              </a:defRPr>
            </a:lvl4pPr>
            <a:lvl5pPr marL="2057400" indent="-228600">
              <a:defRPr>
                <a:solidFill>
                  <a:schemeClr val="tx1"/>
                </a:solidFill>
                <a:latin typeface="Tahoma" pitchFamily="-112"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112"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112"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112"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112" charset="0"/>
                <a:ea typeface="ＭＳ Ｐゴシック" pitchFamily="34" charset="-128"/>
              </a:defRPr>
            </a:lvl9pPr>
          </a:lstStyle>
          <a:p>
            <a:r>
              <a:rPr lang="en-US" altLang="en-US" dirty="0">
                <a:hlinkClick r:id="rId9"/>
              </a:rPr>
              <a:t>Follow Up</a:t>
            </a:r>
            <a:endParaRPr lang="en-US" alt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614602" y="152400"/>
            <a:ext cx="609600" cy="609600"/>
          </a:xfrm>
          <a:prstGeom prst="rect">
            <a:avLst/>
          </a:prstGeom>
        </p:spPr>
      </p:pic>
      <p:sp>
        <p:nvSpPr>
          <p:cNvPr id="20" name="TextBox 19"/>
          <p:cNvSpPr txBox="1"/>
          <p:nvPr/>
        </p:nvSpPr>
        <p:spPr>
          <a:xfrm>
            <a:off x="1143000" y="6560989"/>
            <a:ext cx="2269917" cy="369332"/>
          </a:xfrm>
          <a:prstGeom prst="rect">
            <a:avLst/>
          </a:prstGeom>
          <a:noFill/>
        </p:spPr>
        <p:txBody>
          <a:bodyPr wrap="none" rtlCol="0">
            <a:spAutoFit/>
          </a:bodyPr>
          <a:lstStyle/>
          <a:p>
            <a:r>
              <a:rPr lang="en-US" dirty="0" smtClean="0"/>
              <a:t>Do Anagram Activity</a:t>
            </a:r>
            <a:endParaRPr lang="en-US" dirty="0"/>
          </a:p>
        </p:txBody>
      </p:sp>
    </p:spTree>
    <p:extLst>
      <p:ext uri="{BB962C8B-B14F-4D97-AF65-F5344CB8AC3E}">
        <p14:creationId xmlns:p14="http://schemas.microsoft.com/office/powerpoint/2010/main" val="1359095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dissolve">
                                      <p:cBhvr>
                                        <p:cTn id="7" dur="500"/>
                                        <p:tgtEl>
                                          <p:spTgt spid="6150"/>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Effect transition="in" filter="dissolve">
                                      <p:cBhvr>
                                        <p:cTn id="12" dur="500"/>
                                        <p:tgtEl>
                                          <p:spTgt spid="6155"/>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dissolve">
                                      <p:cBhvr>
                                        <p:cTn id="17" dur="500"/>
                                        <p:tgtEl>
                                          <p:spTgt spid="6152"/>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dissolve">
                                      <p:cBhvr>
                                        <p:cTn id="22" dur="500"/>
                                        <p:tgtEl>
                                          <p:spTgt spid="6156"/>
                                        </p:tgtEl>
                                      </p:cBhvr>
                                    </p:animEffect>
                                  </p:childTnLst>
                                </p:cTn>
                              </p:par>
                            </p:childTnLst>
                          </p:cTn>
                        </p:par>
                      </p:childTnLst>
                    </p:cTn>
                  </p:par>
                  <p:par>
                    <p:cTn id="23" fill="hold">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154"/>
                                        </p:tgtEl>
                                        <p:attrNameLst>
                                          <p:attrName>style.visibility</p:attrName>
                                        </p:attrNameLst>
                                      </p:cBhvr>
                                      <p:to>
                                        <p:strVal val="visible"/>
                                      </p:to>
                                    </p:set>
                                    <p:animEffect transition="in" filter="dissolve">
                                      <p:cBhvr>
                                        <p:cTn id="27" dur="500"/>
                                        <p:tgtEl>
                                          <p:spTgt spid="6154"/>
                                        </p:tgtEl>
                                      </p:cBhvr>
                                    </p:animEffect>
                                  </p:childTnLst>
                                </p:cTn>
                              </p:par>
                            </p:childTnLst>
                          </p:cTn>
                        </p:par>
                      </p:childTnLst>
                    </p:cTn>
                  </p:par>
                  <p:par>
                    <p:cTn id="28" fill="hold">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57"/>
                                        </p:tgtEl>
                                        <p:attrNameLst>
                                          <p:attrName>style.visibility</p:attrName>
                                        </p:attrNameLst>
                                      </p:cBhvr>
                                      <p:to>
                                        <p:strVal val="visible"/>
                                      </p:to>
                                    </p:set>
                                    <p:animEffect transition="in" filter="dissolve">
                                      <p:cBhvr>
                                        <p:cTn id="32"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46298" fill="hold"/>
                                        <p:tgtEl>
                                          <p:spTgt spid="3"/>
                                        </p:tgtEl>
                                      </p:cBhvr>
                                    </p:cmd>
                                  </p:childTnLst>
                                </p:cTn>
                              </p:par>
                            </p:childTnLst>
                          </p:cTn>
                        </p:par>
                      </p:childTnLst>
                    </p:cTn>
                  </p:par>
                </p:childTnLst>
              </p:cTn>
              <p:nextCondLst>
                <p:cond evt="onClick" delay="0">
                  <p:tgtEl>
                    <p:spTgt spid="3"/>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P spid="6155" grpId="0"/>
      <p:bldP spid="6156" grpId="0"/>
      <p:bldP spid="61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Broken Escalator</a:t>
            </a:r>
            <a:endParaRPr lang="en-US" dirty="0" smtClean="0"/>
          </a:p>
          <a:p>
            <a:r>
              <a:rPr lang="en-US" dirty="0" smtClean="0">
                <a:hlinkClick r:id="rId3"/>
              </a:rPr>
              <a:t>Human Dystopia</a:t>
            </a:r>
            <a:endParaRPr lang="en-US" dirty="0" smtClean="0"/>
          </a:p>
          <a:p>
            <a:r>
              <a:rPr lang="en-US" dirty="0" smtClean="0"/>
              <a:t>My printer is broken</a:t>
            </a:r>
          </a:p>
          <a:p>
            <a:r>
              <a:rPr lang="en-US" dirty="0" smtClean="0"/>
              <a:t>I forgot my book bag</a:t>
            </a:r>
          </a:p>
          <a:p>
            <a:r>
              <a:rPr lang="en-US" dirty="0" smtClean="0"/>
              <a:t>I had soccer practice</a:t>
            </a:r>
          </a:p>
          <a:p>
            <a:r>
              <a:rPr lang="en-US" dirty="0" smtClean="0"/>
              <a:t>I was sick</a:t>
            </a:r>
          </a:p>
          <a:p>
            <a:endParaRPr lang="en-US" dirty="0"/>
          </a:p>
        </p:txBody>
      </p:sp>
      <p:sp>
        <p:nvSpPr>
          <p:cNvPr id="3" name="Title 2"/>
          <p:cNvSpPr>
            <a:spLocks noGrp="1"/>
          </p:cNvSpPr>
          <p:nvPr>
            <p:ph type="title"/>
          </p:nvPr>
        </p:nvSpPr>
        <p:spPr/>
        <p:txBody>
          <a:bodyPr/>
          <a:lstStyle/>
          <a:p>
            <a:r>
              <a:rPr lang="en-US" dirty="0" smtClean="0"/>
              <a:t>Today’s Learned Helplessness</a:t>
            </a:r>
            <a:endParaRPr lang="en-US" dirty="0"/>
          </a:p>
        </p:txBody>
      </p:sp>
      <p:sp>
        <p:nvSpPr>
          <p:cNvPr id="4" name="Rectangle 3"/>
          <p:cNvSpPr/>
          <p:nvPr/>
        </p:nvSpPr>
        <p:spPr>
          <a:xfrm>
            <a:off x="1618082" y="4572000"/>
            <a:ext cx="5907836"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PROBLEM SOLVE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722" y="1295400"/>
            <a:ext cx="2286000" cy="15144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1410633"/>
            <a:ext cx="1962150" cy="23336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380" y="1239792"/>
            <a:ext cx="1946684" cy="313449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1836" y="1517961"/>
            <a:ext cx="2171700" cy="2105025"/>
          </a:xfrm>
          <a:prstGeom prst="rect">
            <a:avLst/>
          </a:prstGeom>
        </p:spPr>
      </p:pic>
    </p:spTree>
    <p:extLst>
      <p:ext uri="{BB962C8B-B14F-4D97-AF65-F5344CB8AC3E}">
        <p14:creationId xmlns:p14="http://schemas.microsoft.com/office/powerpoint/2010/main" val="39026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hlinkClick r:id="rId11"/>
              </a:rPr>
              <a:t>Philosophy</a:t>
            </a:r>
            <a:endParaRPr lang="en-US" dirty="0" smtClean="0"/>
          </a:p>
        </p:txBody>
      </p:sp>
      <p:sp>
        <p:nvSpPr>
          <p:cNvPr id="26627" name="Rectangle 3"/>
          <p:cNvSpPr>
            <a:spLocks noGrp="1" noChangeArrowheads="1"/>
          </p:cNvSpPr>
          <p:nvPr>
            <p:ph type="body" idx="1"/>
          </p:nvPr>
        </p:nvSpPr>
        <p:spPr>
          <a:xfrm>
            <a:off x="333112" y="1365677"/>
            <a:ext cx="8610600" cy="4530725"/>
          </a:xfrm>
        </p:spPr>
        <p:txBody>
          <a:bodyPr/>
          <a:lstStyle/>
          <a:p>
            <a:pPr eaLnBrk="1" hangingPunct="1">
              <a:buFont typeface="Wingdings" pitchFamily="-112" charset="2"/>
              <a:buChar char="n"/>
              <a:defRPr/>
            </a:pPr>
            <a:r>
              <a:rPr lang="en-US" dirty="0" smtClean="0">
                <a:hlinkClick r:id="rId12" action="ppaction://hlinkfile"/>
              </a:rPr>
              <a:t>Socrates</a:t>
            </a:r>
            <a:r>
              <a:rPr lang="en-US" dirty="0" smtClean="0"/>
              <a:t> – Questioned life around him.</a:t>
            </a:r>
          </a:p>
          <a:p>
            <a:pPr eaLnBrk="1" hangingPunct="1">
              <a:buFont typeface="Wingdings" pitchFamily="-112" charset="2"/>
              <a:buChar char="n"/>
              <a:defRPr/>
            </a:pPr>
            <a:endParaRPr lang="en-US" dirty="0"/>
          </a:p>
          <a:p>
            <a:pPr marL="0" indent="0" eaLnBrk="1" hangingPunct="1">
              <a:buNone/>
              <a:defRPr/>
            </a:pPr>
            <a:endParaRPr lang="en-US" dirty="0" smtClean="0"/>
          </a:p>
          <a:p>
            <a:pPr eaLnBrk="1" hangingPunct="1">
              <a:buFont typeface="Wingdings" pitchFamily="-112" charset="2"/>
              <a:buChar char="n"/>
              <a:defRPr/>
            </a:pPr>
            <a:r>
              <a:rPr lang="en-US" dirty="0" smtClean="0"/>
              <a:t>Plato – The Republic</a:t>
            </a:r>
          </a:p>
          <a:p>
            <a:pPr eaLnBrk="1" hangingPunct="1">
              <a:buFont typeface="Wingdings" pitchFamily="-112" charset="2"/>
              <a:buChar char="n"/>
              <a:defRPr/>
            </a:pPr>
            <a:endParaRPr lang="en-US" dirty="0" smtClean="0"/>
          </a:p>
          <a:p>
            <a:pPr eaLnBrk="1" hangingPunct="1">
              <a:buFont typeface="Wingdings" pitchFamily="-112" charset="2"/>
              <a:buChar char="n"/>
              <a:defRPr/>
            </a:pPr>
            <a:endParaRPr lang="en-US" dirty="0" smtClean="0"/>
          </a:p>
          <a:p>
            <a:pPr marL="0" indent="0" eaLnBrk="1" hangingPunct="1">
              <a:buNone/>
              <a:defRPr/>
            </a:pPr>
            <a:endParaRPr lang="en-US" dirty="0"/>
          </a:p>
          <a:p>
            <a:pPr eaLnBrk="1" hangingPunct="1">
              <a:buFont typeface="Wingdings" pitchFamily="-112" charset="2"/>
              <a:buChar char="n"/>
              <a:defRPr/>
            </a:pPr>
            <a:r>
              <a:rPr lang="en-US" dirty="0" smtClean="0"/>
              <a:t>Aristotle – Biology and the sciences.</a:t>
            </a:r>
            <a:r>
              <a:rPr lang="en-US" sz="1800" i="1" dirty="0" smtClean="0">
                <a:solidFill>
                  <a:srgbClr val="FF3300"/>
                </a:solidFill>
              </a:rPr>
              <a:t> </a:t>
            </a:r>
            <a:endParaRPr lang="en-US" dirty="0" smtClean="0"/>
          </a:p>
        </p:txBody>
      </p:sp>
      <p:pic>
        <p:nvPicPr>
          <p:cNvPr id="26628" name="Picture 5" descr="Socrat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685800"/>
            <a:ext cx="143328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Raphael's Plato from School of Athens, Vatican Museu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2209800"/>
            <a:ext cx="1428496" cy="225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aristotl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13636" y="4419600"/>
            <a:ext cx="1903413" cy="231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
          <p:cNvSpPr txBox="1">
            <a:spLocks noChangeArrowheads="1"/>
          </p:cNvSpPr>
          <p:nvPr/>
        </p:nvSpPr>
        <p:spPr bwMode="auto">
          <a:xfrm>
            <a:off x="3713480" y="501134"/>
            <a:ext cx="1645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112" charset="0"/>
                <a:ea typeface="ＭＳ Ｐゴシック" pitchFamily="34" charset="-128"/>
              </a:defRPr>
            </a:lvl1pPr>
            <a:lvl2pPr marL="742950" indent="-285750">
              <a:defRPr>
                <a:solidFill>
                  <a:schemeClr val="tx1"/>
                </a:solidFill>
                <a:latin typeface="Tahoma" pitchFamily="-112" charset="0"/>
                <a:ea typeface="ＭＳ Ｐゴシック" pitchFamily="34" charset="-128"/>
              </a:defRPr>
            </a:lvl2pPr>
            <a:lvl3pPr marL="1143000" indent="-228600">
              <a:defRPr>
                <a:solidFill>
                  <a:schemeClr val="tx1"/>
                </a:solidFill>
                <a:latin typeface="Tahoma" pitchFamily="-112" charset="0"/>
                <a:ea typeface="ＭＳ Ｐゴシック" pitchFamily="34" charset="-128"/>
              </a:defRPr>
            </a:lvl3pPr>
            <a:lvl4pPr marL="1600200" indent="-228600">
              <a:defRPr>
                <a:solidFill>
                  <a:schemeClr val="tx1"/>
                </a:solidFill>
                <a:latin typeface="Tahoma" pitchFamily="-112" charset="0"/>
                <a:ea typeface="ＭＳ Ｐゴシック" pitchFamily="34" charset="-128"/>
              </a:defRPr>
            </a:lvl4pPr>
            <a:lvl5pPr marL="2057400" indent="-228600">
              <a:defRPr>
                <a:solidFill>
                  <a:schemeClr val="tx1"/>
                </a:solidFill>
                <a:latin typeface="Tahoma" pitchFamily="-112"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112"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112"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112"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112" charset="0"/>
                <a:ea typeface="ＭＳ Ｐゴシック" pitchFamily="34" charset="-128"/>
              </a:defRPr>
            </a:lvl9pPr>
          </a:lstStyle>
          <a:p>
            <a:r>
              <a:rPr lang="en-US" altLang="en-US" b="1" dirty="0">
                <a:effectLst>
                  <a:outerShdw blurRad="38100" dist="38100" dir="2700000" algn="tl">
                    <a:srgbClr val="000000">
                      <a:alpha val="43137"/>
                    </a:srgbClr>
                  </a:outerShdw>
                </a:effectLst>
                <a:hlinkClick r:id="rId16"/>
              </a:rPr>
              <a:t>Song Parody</a:t>
            </a:r>
            <a:endParaRPr lang="en-US" altLang="en-US" b="1" dirty="0">
              <a:effectLst>
                <a:outerShdw blurRad="38100" dist="38100" dir="2700000" algn="tl">
                  <a:srgbClr val="000000">
                    <a:alpha val="43137"/>
                  </a:srgbClr>
                </a:outerShdw>
              </a:effectLst>
            </a:endParaRPr>
          </a:p>
        </p:txBody>
      </p:sp>
      <p:sp>
        <p:nvSpPr>
          <p:cNvPr id="2" name="TextBox 1"/>
          <p:cNvSpPr txBox="1"/>
          <p:nvPr/>
        </p:nvSpPr>
        <p:spPr>
          <a:xfrm>
            <a:off x="6705600" y="3152894"/>
            <a:ext cx="162339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hlinkClick r:id="rId17" action="ppaction://hlinkfile"/>
              </a:rPr>
              <a:t>The Thinkers</a:t>
            </a:r>
            <a:endParaRPr lang="en-US" b="1" dirty="0">
              <a:effectLst>
                <a:outerShdw blurRad="38100" dist="38100" dir="2700000" algn="tl">
                  <a:srgbClr val="000000">
                    <a:alpha val="43137"/>
                  </a:srgbClr>
                </a:outerShdw>
              </a:effectLst>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88572" y="1828800"/>
            <a:ext cx="304800" cy="3048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71806" y="3204822"/>
            <a:ext cx="304800" cy="304800"/>
          </a:xfrm>
          <a:prstGeom prst="rect">
            <a:avLst/>
          </a:prstGeom>
        </p:spPr>
      </p:pic>
      <p:pic>
        <p:nvPicPr>
          <p:cNvPr id="5"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348258" y="3204822"/>
            <a:ext cx="324104" cy="324104"/>
          </a:xfrm>
          <a:prstGeom prst="rect">
            <a:avLst/>
          </a:prstGeom>
        </p:spPr>
      </p:pic>
      <p:pic>
        <p:nvPicPr>
          <p:cNvPr id="6"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191162" y="5143052"/>
            <a:ext cx="399584" cy="399584"/>
          </a:xfrm>
          <a:prstGeom prst="rect">
            <a:avLst/>
          </a:prstGeom>
        </p:spPr>
      </p:pic>
      <p:sp>
        <p:nvSpPr>
          <p:cNvPr id="7" name="TextBox 6"/>
          <p:cNvSpPr txBox="1"/>
          <p:nvPr/>
        </p:nvSpPr>
        <p:spPr>
          <a:xfrm>
            <a:off x="3713480" y="6160879"/>
            <a:ext cx="1849865"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hlinkClick r:id="rId20" action="ppaction://hlinkfile"/>
              </a:rPr>
              <a:t>Philosophers</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sp>
        <p:nvSpPr>
          <p:cNvPr id="8" name="TextBox 7"/>
          <p:cNvSpPr txBox="1"/>
          <p:nvPr/>
        </p:nvSpPr>
        <p:spPr>
          <a:xfrm>
            <a:off x="1229826" y="3568395"/>
            <a:ext cx="2172582" cy="646331"/>
          </a:xfrm>
          <a:prstGeom prst="rect">
            <a:avLst/>
          </a:prstGeom>
          <a:noFill/>
        </p:spPr>
        <p:txBody>
          <a:bodyPr wrap="none" rtlCol="0">
            <a:spAutoFit/>
          </a:bodyPr>
          <a:lstStyle/>
          <a:p>
            <a:r>
              <a:rPr lang="en-US" dirty="0" smtClean="0">
                <a:hlinkClick r:id="rId21"/>
              </a:rPr>
              <a:t>Allegory of the </a:t>
            </a:r>
            <a:r>
              <a:rPr lang="en-US" dirty="0">
                <a:hlinkClick r:id="rId21"/>
              </a:rPr>
              <a:t>Cave</a:t>
            </a:r>
            <a:endParaRPr lang="en-US" dirty="0"/>
          </a:p>
          <a:p>
            <a:r>
              <a:rPr lang="en-US" dirty="0" smtClean="0">
                <a:hlinkClick r:id="rId22"/>
              </a:rPr>
              <a:t>Explanation</a:t>
            </a:r>
            <a:endParaRPr lang="en-US" dirty="0"/>
          </a:p>
        </p:txBody>
      </p:sp>
      <p:sp>
        <p:nvSpPr>
          <p:cNvPr id="9" name="TextBox 8"/>
          <p:cNvSpPr txBox="1"/>
          <p:nvPr/>
        </p:nvSpPr>
        <p:spPr>
          <a:xfrm>
            <a:off x="747891" y="1828800"/>
            <a:ext cx="2255233" cy="369332"/>
          </a:xfrm>
          <a:prstGeom prst="rect">
            <a:avLst/>
          </a:prstGeom>
          <a:noFill/>
        </p:spPr>
        <p:txBody>
          <a:bodyPr wrap="none" rtlCol="0">
            <a:spAutoFit/>
          </a:bodyPr>
          <a:lstStyle/>
          <a:p>
            <a:r>
              <a:rPr lang="en-US" dirty="0" smtClean="0">
                <a:hlinkClick r:id="rId23"/>
              </a:rPr>
              <a:t>The Socratic Method</a:t>
            </a:r>
            <a:endParaRPr lang="en-US" dirty="0"/>
          </a:p>
        </p:txBody>
      </p:sp>
      <p:sp>
        <p:nvSpPr>
          <p:cNvPr id="12" name="Down Arrow 11"/>
          <p:cNvSpPr/>
          <p:nvPr/>
        </p:nvSpPr>
        <p:spPr>
          <a:xfrm>
            <a:off x="1424205" y="5105805"/>
            <a:ext cx="633963" cy="700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24" action="ppaction://hlinkfile"/>
          </p:cNvPr>
          <p:cNvSpPr txBox="1"/>
          <p:nvPr/>
        </p:nvSpPr>
        <p:spPr>
          <a:xfrm>
            <a:off x="1229826" y="5816223"/>
            <a:ext cx="1134349" cy="369332"/>
          </a:xfrm>
          <a:prstGeom prst="rect">
            <a:avLst/>
          </a:prstGeom>
          <a:noFill/>
        </p:spPr>
        <p:txBody>
          <a:bodyPr wrap="none" rtlCol="0">
            <a:spAutoFit/>
          </a:bodyPr>
          <a:lstStyle/>
          <a:p>
            <a:r>
              <a:rPr lang="en-US" dirty="0" smtClean="0"/>
              <a:t>Syllogism</a:t>
            </a:r>
            <a:endParaRPr lang="en-US" dirty="0"/>
          </a:p>
        </p:txBody>
      </p:sp>
    </p:spTree>
    <p:extLst>
      <p:ext uri="{BB962C8B-B14F-4D97-AF65-F5344CB8AC3E}">
        <p14:creationId xmlns:p14="http://schemas.microsoft.com/office/powerpoint/2010/main" val="390888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627">
                                            <p:txEl>
                                              <p:pRg st="3" end="3"/>
                                            </p:txEl>
                                          </p:spTgt>
                                        </p:tgtEl>
                                        <p:attrNameLst>
                                          <p:attrName>style.visibility</p:attrName>
                                        </p:attrNameLst>
                                      </p:cBhvr>
                                      <p:to>
                                        <p:strVal val="visible"/>
                                      </p:to>
                                    </p:set>
                                    <p:anim calcmode="lin" valueType="num">
                                      <p:cBhvr>
                                        <p:cTn id="14"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66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anim calcmode="lin" valueType="num">
                                      <p:cBhvr>
                                        <p:cTn id="21" dur="500" fill="hold"/>
                                        <p:tgtEl>
                                          <p:spTgt spid="26627">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9249" fill="hold"/>
                                        <p:tgtEl>
                                          <p:spTgt spid="3"/>
                                        </p:tgtEl>
                                      </p:cBhvr>
                                    </p:cmd>
                                  </p:childTnLst>
                                </p:cTn>
                              </p:par>
                            </p:childTnLst>
                          </p:cTn>
                        </p:par>
                      </p:childTnLst>
                    </p:cTn>
                  </p:par>
                </p:childTnLst>
              </p:cTn>
              <p:nextCondLst>
                <p:cond evt="onClick" delay="0">
                  <p:tgtEl>
                    <p:spTgt spid="3"/>
                  </p:tgtEl>
                </p:cond>
              </p:nextCondLst>
            </p:seq>
            <p:audio>
              <p:cMediaNode vol="80000">
                <p:cTn id="29" fill="hold" display="0">
                  <p:stCondLst>
                    <p:cond delay="indefinite"/>
                  </p:stCondLst>
                  <p:endCondLst>
                    <p:cond evt="onStopAudio" delay="0">
                      <p:tgtEl>
                        <p:sldTgt/>
                      </p:tgtEl>
                    </p:cond>
                  </p:endCondLst>
                </p:cTn>
                <p:tgtEl>
                  <p:spTgt spid="3"/>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57529" fill="hold"/>
                                        <p:tgtEl>
                                          <p:spTgt spid="4"/>
                                        </p:tgtEl>
                                      </p:cBhvr>
                                    </p:cmd>
                                  </p:childTnLst>
                                </p:cTn>
                              </p:par>
                            </p:childTnLst>
                          </p:cTn>
                        </p:par>
                      </p:childTnLst>
                    </p:cTn>
                  </p:par>
                </p:childTnLst>
              </p:cTn>
              <p:nextCondLst>
                <p:cond evt="onClick" delay="0">
                  <p:tgtEl>
                    <p:spTgt spid="4"/>
                  </p:tgtEl>
                </p:cond>
              </p:nextCondLst>
            </p:seq>
            <p:audio>
              <p:cMediaNode vol="80000">
                <p:cTn id="35" fill="hold" display="0">
                  <p:stCondLst>
                    <p:cond delay="indefinite"/>
                  </p:stCondLst>
                  <p:endCondLst>
                    <p:cond evt="onStopAudio" delay="0">
                      <p:tgtEl>
                        <p:sldTgt/>
                      </p:tgtEl>
                    </p:cond>
                  </p:endCondLst>
                </p:cTn>
                <p:tgtEl>
                  <p:spTgt spid="4"/>
                </p:tgtEl>
              </p:cMediaNode>
            </p:audio>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77409" fill="hold"/>
                                        <p:tgtEl>
                                          <p:spTgt spid="5"/>
                                        </p:tgtEl>
                                      </p:cBhvr>
                                    </p:cmd>
                                  </p:childTnLst>
                                </p:cTn>
                              </p:par>
                            </p:childTnLst>
                          </p:cTn>
                        </p:par>
                      </p:childTnLst>
                    </p:cTn>
                  </p:par>
                </p:childTnLst>
              </p:cTn>
              <p:nextCondLst>
                <p:cond evt="onClick" delay="0">
                  <p:tgtEl>
                    <p:spTgt spid="5"/>
                  </p:tgtEl>
                </p:cond>
              </p:nextCondLst>
            </p:seq>
            <p:audio>
              <p:cMediaNode vol="30303">
                <p:cTn id="41" fill="hold" display="0">
                  <p:stCondLst>
                    <p:cond delay="indefinite"/>
                  </p:stCondLst>
                  <p:endCondLst>
                    <p:cond evt="onStopAudio" delay="0">
                      <p:tgtEl>
                        <p:sldTgt/>
                      </p:tgtEl>
                    </p:cond>
                  </p:endCondLst>
                </p:cTn>
                <p:tgtEl>
                  <p:spTgt spid="5"/>
                </p:tgtEl>
              </p:cMediaNode>
            </p:audio>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4448" fill="hold"/>
                                        <p:tgtEl>
                                          <p:spTgt spid="6"/>
                                        </p:tgtEl>
                                      </p:cBhvr>
                                    </p:cmd>
                                  </p:childTnLst>
                                </p:cTn>
                              </p:par>
                            </p:childTnLst>
                          </p:cTn>
                        </p:par>
                      </p:childTnLst>
                    </p:cTn>
                  </p:par>
                </p:childTnLst>
              </p:cTn>
              <p:nextCondLst>
                <p:cond evt="onClick" delay="0">
                  <p:tgtEl>
                    <p:spTgt spid="6"/>
                  </p:tgtEl>
                </p:cond>
              </p:nextCondLst>
            </p:seq>
            <p:audio>
              <p:cMediaNode vol="80000">
                <p:cTn id="47" fill="hold" display="0">
                  <p:stCondLst>
                    <p:cond delay="indefinite"/>
                  </p:stCondLst>
                  <p:endCondLst>
                    <p:cond evt="onStopAudio" delay="0">
                      <p:tgtEl>
                        <p:sldTgt/>
                      </p:tgtEl>
                    </p:cond>
                  </p:endCondLst>
                </p:cTn>
                <p:tgtEl>
                  <p:spTgt spid="6"/>
                </p:tgtEl>
              </p:cMediaNode>
            </p:audio>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75144"/>
            <a:ext cx="8229600" cy="4572000"/>
          </a:xfrm>
        </p:spPr>
        <p:txBody>
          <a:bodyPr/>
          <a:lstStyle/>
          <a:p>
            <a:pPr marL="0" indent="0">
              <a:buNone/>
            </a:pPr>
            <a:endParaRPr lang="en-US" dirty="0" smtClean="0"/>
          </a:p>
          <a:p>
            <a:r>
              <a:rPr lang="en-US" dirty="0" smtClean="0"/>
              <a:t>Pythagoras – Pioneered the study of mathematics</a:t>
            </a:r>
          </a:p>
          <a:p>
            <a:pPr marL="0" indent="0">
              <a:buNone/>
            </a:pPr>
            <a:endParaRPr lang="en-US" dirty="0" smtClean="0"/>
          </a:p>
          <a:p>
            <a:pPr marL="0" indent="0">
              <a:buNone/>
            </a:pPr>
            <a:endParaRPr lang="en-US" dirty="0" smtClean="0"/>
          </a:p>
          <a:p>
            <a:r>
              <a:rPr lang="en-US" dirty="0" smtClean="0"/>
              <a:t>Hippocrates – Father of Modern Medicine</a:t>
            </a:r>
          </a:p>
          <a:p>
            <a:endParaRPr lang="en-US" dirty="0"/>
          </a:p>
          <a:p>
            <a:endParaRPr lang="en-US" dirty="0" smtClean="0"/>
          </a:p>
          <a:p>
            <a:r>
              <a:rPr lang="en-US" dirty="0" smtClean="0"/>
              <a:t>Archimedes – Water displacement, the Archimedes Screw, and Pi.</a:t>
            </a:r>
          </a:p>
        </p:txBody>
      </p:sp>
      <p:sp>
        <p:nvSpPr>
          <p:cNvPr id="3" name="Title 2"/>
          <p:cNvSpPr>
            <a:spLocks noGrp="1"/>
          </p:cNvSpPr>
          <p:nvPr>
            <p:ph type="title"/>
          </p:nvPr>
        </p:nvSpPr>
        <p:spPr/>
        <p:txBody>
          <a:bodyPr/>
          <a:lstStyle/>
          <a:p>
            <a:r>
              <a:rPr lang="en-US" dirty="0" smtClean="0"/>
              <a:t>Science and Mathematics</a:t>
            </a:r>
            <a:endParaRPr lang="en-US" dirty="0"/>
          </a:p>
        </p:txBody>
      </p:sp>
      <p:pic>
        <p:nvPicPr>
          <p:cNvPr id="4" name="Picture 7" descr="a^2 + b^2 = c^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073" y="2499545"/>
            <a:ext cx="2514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t3.gstatic.com/images?q=tbn:ANd9GcRgXJZHQq7k3ZQzxtelZkK_5GaZyMy3stTJ_u3M_hu-bmGmMDp0BQ:buzzpopfizz.files.wordpress.com/2012/07/screen-shot-2012-07-14-at-8-43-37-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306" y="3870795"/>
            <a:ext cx="1413685" cy="970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chimedes 15,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3785" y="5334000"/>
            <a:ext cx="1790700" cy="13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52600" y="1219200"/>
            <a:ext cx="609600" cy="609600"/>
          </a:xfrm>
          <a:prstGeom prst="rect">
            <a:avLst/>
          </a:prstGeom>
        </p:spPr>
      </p:pic>
      <p:sp>
        <p:nvSpPr>
          <p:cNvPr id="8" name="TextBox 7"/>
          <p:cNvSpPr txBox="1"/>
          <p:nvPr/>
        </p:nvSpPr>
        <p:spPr>
          <a:xfrm>
            <a:off x="721228" y="3045937"/>
            <a:ext cx="2062744" cy="369332"/>
          </a:xfrm>
          <a:prstGeom prst="rect">
            <a:avLst/>
          </a:prstGeom>
          <a:noFill/>
        </p:spPr>
        <p:txBody>
          <a:bodyPr wrap="none" rtlCol="0">
            <a:spAutoFit/>
          </a:bodyPr>
          <a:lstStyle/>
          <a:p>
            <a:r>
              <a:rPr lang="en-US" dirty="0" smtClean="0">
                <a:hlinkClick r:id="rId8"/>
              </a:rPr>
              <a:t>Visual Explanation</a:t>
            </a:r>
            <a:endParaRPr lang="en-US" dirty="0"/>
          </a:p>
        </p:txBody>
      </p:sp>
      <p:sp>
        <p:nvSpPr>
          <p:cNvPr id="9" name="TextBox 8"/>
          <p:cNvSpPr txBox="1"/>
          <p:nvPr/>
        </p:nvSpPr>
        <p:spPr>
          <a:xfrm>
            <a:off x="7061784" y="2751164"/>
            <a:ext cx="783356" cy="369332"/>
          </a:xfrm>
          <a:prstGeom prst="rect">
            <a:avLst/>
          </a:prstGeom>
          <a:noFill/>
        </p:spPr>
        <p:txBody>
          <a:bodyPr wrap="none" rtlCol="0">
            <a:spAutoFit/>
          </a:bodyPr>
          <a:lstStyle/>
          <a:p>
            <a:r>
              <a:rPr lang="en-US" dirty="0" smtClean="0">
                <a:hlinkClick r:id="rId9"/>
              </a:rPr>
              <a:t>Music</a:t>
            </a:r>
            <a:endParaRPr lang="en-US" dirty="0"/>
          </a:p>
        </p:txBody>
      </p:sp>
      <p:sp>
        <p:nvSpPr>
          <p:cNvPr id="10" name="TextBox 9"/>
          <p:cNvSpPr txBox="1"/>
          <p:nvPr/>
        </p:nvSpPr>
        <p:spPr>
          <a:xfrm>
            <a:off x="6746244" y="3073646"/>
            <a:ext cx="1515158" cy="369332"/>
          </a:xfrm>
          <a:prstGeom prst="rect">
            <a:avLst/>
          </a:prstGeom>
          <a:noFill/>
        </p:spPr>
        <p:txBody>
          <a:bodyPr wrap="none" rtlCol="0">
            <a:spAutoFit/>
          </a:bodyPr>
          <a:lstStyle/>
          <a:p>
            <a:r>
              <a:rPr lang="en-US" dirty="0" smtClean="0">
                <a:hlinkClick r:id="rId10"/>
              </a:rPr>
              <a:t>Donald Duck</a:t>
            </a:r>
            <a:endParaRPr lang="en-US" dirty="0"/>
          </a:p>
        </p:txBody>
      </p:sp>
      <p:sp>
        <p:nvSpPr>
          <p:cNvPr id="11" name="TextBox 10">
            <a:hlinkClick r:id="rId11"/>
          </p:cNvPr>
          <p:cNvSpPr txBox="1"/>
          <p:nvPr/>
        </p:nvSpPr>
        <p:spPr>
          <a:xfrm>
            <a:off x="732537" y="2574092"/>
            <a:ext cx="1286763" cy="369332"/>
          </a:xfrm>
          <a:prstGeom prst="rect">
            <a:avLst/>
          </a:prstGeom>
          <a:noFill/>
        </p:spPr>
        <p:txBody>
          <a:bodyPr wrap="none" rtlCol="0">
            <a:spAutoFit/>
          </a:bodyPr>
          <a:lstStyle/>
          <a:p>
            <a:r>
              <a:rPr lang="en-US" dirty="0" smtClean="0">
                <a:hlinkClick r:id="rId11"/>
              </a:rPr>
              <a:t>His Theory</a:t>
            </a:r>
            <a:endParaRPr lang="en-US" dirty="0"/>
          </a:p>
        </p:txBody>
      </p:sp>
      <p:sp>
        <p:nvSpPr>
          <p:cNvPr id="12" name="TextBox 11"/>
          <p:cNvSpPr txBox="1"/>
          <p:nvPr/>
        </p:nvSpPr>
        <p:spPr>
          <a:xfrm>
            <a:off x="3041073" y="3073646"/>
            <a:ext cx="2742802" cy="369332"/>
          </a:xfrm>
          <a:prstGeom prst="rect">
            <a:avLst/>
          </a:prstGeom>
          <a:noFill/>
        </p:spPr>
        <p:txBody>
          <a:bodyPr wrap="none" rtlCol="0">
            <a:spAutoFit/>
          </a:bodyPr>
          <a:lstStyle/>
          <a:p>
            <a:r>
              <a:rPr lang="en-US" dirty="0" smtClean="0">
                <a:hlinkClick r:id="rId12"/>
              </a:rPr>
              <a:t>Advanced Look at his Life</a:t>
            </a:r>
            <a:endParaRPr lang="en-US" dirty="0"/>
          </a:p>
        </p:txBody>
      </p:sp>
      <p:sp>
        <p:nvSpPr>
          <p:cNvPr id="13" name="TextBox 12"/>
          <p:cNvSpPr txBox="1"/>
          <p:nvPr/>
        </p:nvSpPr>
        <p:spPr>
          <a:xfrm>
            <a:off x="635620" y="3791229"/>
            <a:ext cx="2074286" cy="369332"/>
          </a:xfrm>
          <a:prstGeom prst="rect">
            <a:avLst/>
          </a:prstGeom>
          <a:noFill/>
        </p:spPr>
        <p:txBody>
          <a:bodyPr wrap="none" rtlCol="0">
            <a:spAutoFit/>
          </a:bodyPr>
          <a:lstStyle/>
          <a:p>
            <a:r>
              <a:rPr lang="en-US" dirty="0" smtClean="0">
                <a:hlinkClick r:id="rId13"/>
              </a:rPr>
              <a:t>Analyze His Words</a:t>
            </a:r>
            <a:endParaRPr lang="en-US" dirty="0"/>
          </a:p>
        </p:txBody>
      </p:sp>
      <p:sp>
        <p:nvSpPr>
          <p:cNvPr id="14" name="TextBox 13"/>
          <p:cNvSpPr txBox="1"/>
          <p:nvPr/>
        </p:nvSpPr>
        <p:spPr>
          <a:xfrm>
            <a:off x="597801" y="4469663"/>
            <a:ext cx="1933478" cy="369332"/>
          </a:xfrm>
          <a:prstGeom prst="rect">
            <a:avLst/>
          </a:prstGeom>
          <a:noFill/>
        </p:spPr>
        <p:txBody>
          <a:bodyPr wrap="none" rtlCol="0">
            <a:spAutoFit/>
          </a:bodyPr>
          <a:lstStyle/>
          <a:p>
            <a:r>
              <a:rPr lang="en-US" dirty="0" smtClean="0">
                <a:hlinkClick r:id="rId14"/>
              </a:rPr>
              <a:t>Hippocratic Oath</a:t>
            </a:r>
            <a:endParaRPr lang="en-US" dirty="0"/>
          </a:p>
        </p:txBody>
      </p:sp>
      <p:sp>
        <p:nvSpPr>
          <p:cNvPr id="15" name="TextBox 14"/>
          <p:cNvSpPr txBox="1"/>
          <p:nvPr/>
        </p:nvSpPr>
        <p:spPr>
          <a:xfrm>
            <a:off x="597801" y="4147066"/>
            <a:ext cx="1920013" cy="369332"/>
          </a:xfrm>
          <a:prstGeom prst="rect">
            <a:avLst/>
          </a:prstGeom>
          <a:noFill/>
        </p:spPr>
        <p:txBody>
          <a:bodyPr wrap="none" rtlCol="0">
            <a:spAutoFit/>
          </a:bodyPr>
          <a:lstStyle/>
          <a:p>
            <a:r>
              <a:rPr lang="en-US" dirty="0" smtClean="0">
                <a:hlinkClick r:id="rId15"/>
              </a:rPr>
              <a:t>On Public Health</a:t>
            </a:r>
            <a:endParaRPr lang="en-US" dirty="0"/>
          </a:p>
        </p:txBody>
      </p:sp>
      <p:sp>
        <p:nvSpPr>
          <p:cNvPr id="16" name="TextBox 15"/>
          <p:cNvSpPr txBox="1"/>
          <p:nvPr/>
        </p:nvSpPr>
        <p:spPr>
          <a:xfrm>
            <a:off x="936951" y="5592345"/>
            <a:ext cx="877933" cy="369332"/>
          </a:xfrm>
          <a:prstGeom prst="rect">
            <a:avLst/>
          </a:prstGeom>
          <a:noFill/>
        </p:spPr>
        <p:txBody>
          <a:bodyPr wrap="none" rtlCol="0">
            <a:spAutoFit/>
          </a:bodyPr>
          <a:lstStyle/>
          <a:p>
            <a:r>
              <a:rPr lang="en-US" dirty="0" smtClean="0">
                <a:hlinkClick r:id="rId16"/>
              </a:rPr>
              <a:t>Eureka</a:t>
            </a:r>
            <a:endParaRPr lang="en-US" dirty="0"/>
          </a:p>
        </p:txBody>
      </p:sp>
      <p:sp>
        <p:nvSpPr>
          <p:cNvPr id="17" name="TextBox 16"/>
          <p:cNvSpPr txBox="1"/>
          <p:nvPr/>
        </p:nvSpPr>
        <p:spPr>
          <a:xfrm>
            <a:off x="556924" y="5961677"/>
            <a:ext cx="2015232" cy="369332"/>
          </a:xfrm>
          <a:prstGeom prst="rect">
            <a:avLst/>
          </a:prstGeom>
          <a:noFill/>
        </p:spPr>
        <p:txBody>
          <a:bodyPr wrap="none" rtlCol="0">
            <a:spAutoFit/>
          </a:bodyPr>
          <a:lstStyle/>
          <a:p>
            <a:r>
              <a:rPr lang="en-US" dirty="0" smtClean="0">
                <a:hlinkClick r:id="rId17"/>
              </a:rPr>
              <a:t>Archimedes Screw</a:t>
            </a:r>
            <a:endParaRPr lang="en-US" dirty="0"/>
          </a:p>
        </p:txBody>
      </p:sp>
      <p:sp>
        <p:nvSpPr>
          <p:cNvPr id="5" name="TextBox 4"/>
          <p:cNvSpPr txBox="1"/>
          <p:nvPr/>
        </p:nvSpPr>
        <p:spPr>
          <a:xfrm>
            <a:off x="3041073" y="5941545"/>
            <a:ext cx="2510303" cy="369332"/>
          </a:xfrm>
          <a:prstGeom prst="rect">
            <a:avLst/>
          </a:prstGeom>
          <a:noFill/>
        </p:spPr>
        <p:txBody>
          <a:bodyPr wrap="none" rtlCol="0">
            <a:spAutoFit/>
          </a:bodyPr>
          <a:lstStyle/>
          <a:p>
            <a:r>
              <a:rPr lang="en-US" dirty="0" smtClean="0">
                <a:hlinkClick r:id="rId18" action="ppaction://hlinkfile"/>
              </a:rPr>
              <a:t>Ultimate City Defender</a:t>
            </a:r>
            <a:endParaRPr lang="en-US" dirty="0"/>
          </a:p>
        </p:txBody>
      </p:sp>
      <p:sp>
        <p:nvSpPr>
          <p:cNvPr id="18" name="TextBox 17"/>
          <p:cNvSpPr txBox="1"/>
          <p:nvPr/>
        </p:nvSpPr>
        <p:spPr>
          <a:xfrm>
            <a:off x="6746244" y="2389426"/>
            <a:ext cx="1601721" cy="369332"/>
          </a:xfrm>
          <a:prstGeom prst="rect">
            <a:avLst/>
          </a:prstGeom>
          <a:noFill/>
        </p:spPr>
        <p:txBody>
          <a:bodyPr wrap="none" rtlCol="0">
            <a:spAutoFit/>
          </a:bodyPr>
          <a:lstStyle/>
          <a:p>
            <a:r>
              <a:rPr lang="en-US" dirty="0" smtClean="0">
                <a:hlinkClick r:id="rId19" action="ppaction://hlinkfile"/>
              </a:rPr>
              <a:t>Stupid Deaths</a:t>
            </a:r>
            <a:endParaRPr lang="en-US" dirty="0"/>
          </a:p>
        </p:txBody>
      </p:sp>
      <p:sp>
        <p:nvSpPr>
          <p:cNvPr id="19" name="TextBox 18"/>
          <p:cNvSpPr txBox="1"/>
          <p:nvPr/>
        </p:nvSpPr>
        <p:spPr>
          <a:xfrm>
            <a:off x="3152924" y="4546997"/>
            <a:ext cx="1986762" cy="369332"/>
          </a:xfrm>
          <a:prstGeom prst="rect">
            <a:avLst/>
          </a:prstGeom>
          <a:noFill/>
        </p:spPr>
        <p:txBody>
          <a:bodyPr wrap="none" rtlCol="0">
            <a:spAutoFit/>
          </a:bodyPr>
          <a:lstStyle/>
          <a:p>
            <a:r>
              <a:rPr lang="en-US" dirty="0" smtClean="0">
                <a:hlinkClick r:id="rId20" action="ppaction://hlinkfile"/>
              </a:rPr>
              <a:t>Horrible Histories</a:t>
            </a:r>
            <a:endParaRPr lang="en-US" dirty="0"/>
          </a:p>
        </p:txBody>
      </p:sp>
      <p:sp>
        <p:nvSpPr>
          <p:cNvPr id="20" name="TextBox 19"/>
          <p:cNvSpPr txBox="1"/>
          <p:nvPr/>
        </p:nvSpPr>
        <p:spPr>
          <a:xfrm>
            <a:off x="2787943" y="5542746"/>
            <a:ext cx="2859950" cy="369332"/>
          </a:xfrm>
          <a:prstGeom prst="rect">
            <a:avLst/>
          </a:prstGeom>
          <a:noFill/>
        </p:spPr>
        <p:txBody>
          <a:bodyPr wrap="none" rtlCol="0">
            <a:spAutoFit/>
          </a:bodyPr>
          <a:lstStyle/>
          <a:p>
            <a:r>
              <a:rPr lang="en-US" dirty="0" smtClean="0">
                <a:hlinkClick r:id="rId21"/>
              </a:rPr>
              <a:t>Modern Archimedes Screw</a:t>
            </a:r>
            <a:endParaRPr lang="en-US" dirty="0"/>
          </a:p>
        </p:txBody>
      </p:sp>
      <p:sp>
        <p:nvSpPr>
          <p:cNvPr id="21" name="TextBox 20"/>
          <p:cNvSpPr txBox="1"/>
          <p:nvPr/>
        </p:nvSpPr>
        <p:spPr>
          <a:xfrm>
            <a:off x="3206311" y="3777734"/>
            <a:ext cx="566181" cy="369332"/>
          </a:xfrm>
          <a:prstGeom prst="rect">
            <a:avLst/>
          </a:prstGeom>
          <a:noFill/>
        </p:spPr>
        <p:txBody>
          <a:bodyPr wrap="none" rtlCol="0">
            <a:spAutoFit/>
          </a:bodyPr>
          <a:lstStyle/>
          <a:p>
            <a:r>
              <a:rPr lang="en-US" dirty="0" smtClean="0">
                <a:hlinkClick r:id="rId22"/>
              </a:rPr>
              <a:t>Old</a:t>
            </a:r>
            <a:endParaRPr lang="en-US" dirty="0"/>
          </a:p>
        </p:txBody>
      </p:sp>
      <p:sp>
        <p:nvSpPr>
          <p:cNvPr id="22" name="TextBox 21"/>
          <p:cNvSpPr txBox="1"/>
          <p:nvPr/>
        </p:nvSpPr>
        <p:spPr>
          <a:xfrm>
            <a:off x="3197938" y="4167040"/>
            <a:ext cx="633315" cy="369332"/>
          </a:xfrm>
          <a:prstGeom prst="rect">
            <a:avLst/>
          </a:prstGeom>
          <a:noFill/>
        </p:spPr>
        <p:txBody>
          <a:bodyPr wrap="none" rtlCol="0">
            <a:spAutoFit/>
          </a:bodyPr>
          <a:lstStyle/>
          <a:p>
            <a:r>
              <a:rPr lang="en-US" dirty="0" smtClean="0">
                <a:hlinkClick r:id="rId23"/>
              </a:rPr>
              <a:t>New</a:t>
            </a:r>
            <a:endParaRPr lang="en-US" dirty="0"/>
          </a:p>
        </p:txBody>
      </p:sp>
      <p:sp>
        <p:nvSpPr>
          <p:cNvPr id="24" name="Rectangle 23"/>
          <p:cNvSpPr/>
          <p:nvPr/>
        </p:nvSpPr>
        <p:spPr>
          <a:xfrm>
            <a:off x="4056523" y="4158377"/>
            <a:ext cx="3156249" cy="369332"/>
          </a:xfrm>
          <a:prstGeom prst="rect">
            <a:avLst/>
          </a:prstGeom>
        </p:spPr>
        <p:txBody>
          <a:bodyPr wrap="none">
            <a:spAutoFit/>
          </a:bodyPr>
          <a:lstStyle/>
          <a:p>
            <a:r>
              <a:rPr lang="en-US" dirty="0">
                <a:hlinkClick r:id="rId24" action="ppaction://hlinkfile"/>
              </a:rPr>
              <a:t>Words we get from the Greeks</a:t>
            </a:r>
            <a:endParaRPr lang="en-US" dirty="0"/>
          </a:p>
        </p:txBody>
      </p:sp>
    </p:spTree>
    <p:extLst>
      <p:ext uri="{BB962C8B-B14F-4D97-AF65-F5344CB8AC3E}">
        <p14:creationId xmlns:p14="http://schemas.microsoft.com/office/powerpoint/2010/main" val="1970121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029200" cy="4572000"/>
          </a:xfrm>
        </p:spPr>
        <p:txBody>
          <a:bodyPr>
            <a:normAutofit/>
          </a:bodyPr>
          <a:lstStyle/>
          <a:p>
            <a:r>
              <a:rPr lang="en-US" dirty="0" smtClean="0">
                <a:solidFill>
                  <a:srgbClr val="FF0000"/>
                </a:solidFill>
                <a:effectLst>
                  <a:outerShdw blurRad="38100" dist="38100" dir="2700000" algn="tl">
                    <a:srgbClr val="000000">
                      <a:alpha val="43137"/>
                    </a:srgbClr>
                  </a:outerShdw>
                </a:effectLst>
              </a:rPr>
              <a:t>Anaximander </a:t>
            </a:r>
            <a:r>
              <a:rPr lang="en-US" dirty="0" smtClean="0"/>
              <a:t>– Earth is suspended in Space.</a:t>
            </a:r>
          </a:p>
          <a:p>
            <a:r>
              <a:rPr lang="en-US" dirty="0" smtClean="0">
                <a:solidFill>
                  <a:srgbClr val="FF0000"/>
                </a:solidFill>
                <a:effectLst>
                  <a:outerShdw blurRad="38100" dist="38100" dir="2700000" algn="tl">
                    <a:srgbClr val="000000">
                      <a:alpha val="43137"/>
                    </a:srgbClr>
                  </a:outerShdw>
                </a:effectLst>
              </a:rPr>
              <a:t>Democritus</a:t>
            </a:r>
            <a:r>
              <a:rPr lang="en-US" dirty="0" smtClean="0"/>
              <a:t> – Atomic Theory of the Universe.</a:t>
            </a:r>
          </a:p>
          <a:p>
            <a:r>
              <a:rPr lang="en-US" dirty="0" smtClean="0">
                <a:solidFill>
                  <a:srgbClr val="FF0000"/>
                </a:solidFill>
                <a:effectLst>
                  <a:outerShdw blurRad="38100" dist="38100" dir="2700000" algn="tl">
                    <a:srgbClr val="000000">
                      <a:alpha val="43137"/>
                    </a:srgbClr>
                  </a:outerShdw>
                </a:effectLst>
              </a:rPr>
              <a:t>Eratosthenes</a:t>
            </a:r>
            <a:r>
              <a:rPr lang="en-US" dirty="0" smtClean="0"/>
              <a:t> – Circumference of the Earth.</a:t>
            </a:r>
          </a:p>
          <a:p>
            <a:r>
              <a:rPr lang="en-US" dirty="0" smtClean="0">
                <a:solidFill>
                  <a:srgbClr val="FF0000"/>
                </a:solidFill>
                <a:effectLst>
                  <a:outerShdw blurRad="38100" dist="38100" dir="2700000" algn="tl">
                    <a:srgbClr val="000000">
                      <a:alpha val="43137"/>
                    </a:srgbClr>
                  </a:outerShdw>
                </a:effectLst>
              </a:rPr>
              <a:t>Ptolemy </a:t>
            </a:r>
            <a:r>
              <a:rPr lang="en-US" dirty="0" smtClean="0"/>
              <a:t>– Heavens revolved around the Earth.</a:t>
            </a:r>
          </a:p>
          <a:p>
            <a:r>
              <a:rPr lang="en-US" dirty="0" smtClean="0">
                <a:solidFill>
                  <a:srgbClr val="FF0000"/>
                </a:solidFill>
                <a:effectLst>
                  <a:outerShdw blurRad="38100" dist="38100" dir="2700000" algn="tl">
                    <a:srgbClr val="000000">
                      <a:alpha val="43137"/>
                    </a:srgbClr>
                  </a:outerShdw>
                </a:effectLst>
              </a:rPr>
              <a:t>Thales of Miletus </a:t>
            </a:r>
            <a:r>
              <a:rPr lang="en-US" dirty="0" smtClean="0"/>
              <a:t>– First known Greek Scientist</a:t>
            </a:r>
          </a:p>
          <a:p>
            <a:endParaRPr lang="en-US" dirty="0"/>
          </a:p>
        </p:txBody>
      </p:sp>
      <p:sp>
        <p:nvSpPr>
          <p:cNvPr id="3" name="Title 2"/>
          <p:cNvSpPr>
            <a:spLocks noGrp="1"/>
          </p:cNvSpPr>
          <p:nvPr>
            <p:ph type="title"/>
          </p:nvPr>
        </p:nvSpPr>
        <p:spPr/>
        <p:txBody>
          <a:bodyPr/>
          <a:lstStyle/>
          <a:p>
            <a:r>
              <a:rPr lang="en-US" dirty="0" smtClean="0"/>
              <a:t>Science and Math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476500"/>
            <a:ext cx="3048000" cy="1905000"/>
          </a:xfrm>
          <a:prstGeom prst="rect">
            <a:avLst/>
          </a:prstGeom>
        </p:spPr>
      </p:pic>
    </p:spTree>
    <p:extLst>
      <p:ext uri="{BB962C8B-B14F-4D97-AF65-F5344CB8AC3E}">
        <p14:creationId xmlns:p14="http://schemas.microsoft.com/office/powerpoint/2010/main" val="1793847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8734</TotalTime>
  <Words>512</Words>
  <Application>Microsoft Office PowerPoint</Application>
  <PresentationFormat>On-screen Show (4:3)</PresentationFormat>
  <Paragraphs>137</Paragraphs>
  <Slides>15</Slides>
  <Notes>1</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Calibri</vt:lpstr>
      <vt:lpstr>Constantia</vt:lpstr>
      <vt:lpstr>Tahoma</vt:lpstr>
      <vt:lpstr>Wingdings</vt:lpstr>
      <vt:lpstr>Wingdings 2</vt:lpstr>
      <vt:lpstr>Paper</vt:lpstr>
      <vt:lpstr>Greek Legacies</vt:lpstr>
      <vt:lpstr>Theatre</vt:lpstr>
      <vt:lpstr>Theatre</vt:lpstr>
      <vt:lpstr>The Actual Greek Theatre</vt:lpstr>
      <vt:lpstr>Greek Architecture (photos)</vt:lpstr>
      <vt:lpstr>Today’s Learned Helplessness</vt:lpstr>
      <vt:lpstr>Philosophy</vt:lpstr>
      <vt:lpstr>Science and Mathematics</vt:lpstr>
      <vt:lpstr>Science and Math</vt:lpstr>
      <vt:lpstr>Euclid – The Father of Geometry</vt:lpstr>
      <vt:lpstr>Historians and Writers</vt:lpstr>
      <vt:lpstr>Herodotus</vt:lpstr>
      <vt:lpstr>Olympics</vt:lpstr>
      <vt:lpstr>Big Quarterly Test Questions</vt:lpstr>
      <vt:lpstr>Greek Legacies</vt:lpstr>
    </vt:vector>
  </TitlesOfParts>
  <Company>CRSD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Legacies</dc:title>
  <dc:creator>Fitzpatrick,Jack</dc:creator>
  <cp:lastModifiedBy>Fitzpatrick,Jack</cp:lastModifiedBy>
  <cp:revision>79</cp:revision>
  <dcterms:created xsi:type="dcterms:W3CDTF">2013-10-10T16:34:27Z</dcterms:created>
  <dcterms:modified xsi:type="dcterms:W3CDTF">2014-10-23T16:30:23Z</dcterms:modified>
</cp:coreProperties>
</file>