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87" r:id="rId4"/>
    <p:sldId id="257" r:id="rId5"/>
    <p:sldId id="278" r:id="rId6"/>
    <p:sldId id="260" r:id="rId7"/>
    <p:sldId id="261" r:id="rId8"/>
    <p:sldId id="262" r:id="rId9"/>
    <p:sldId id="263" r:id="rId10"/>
    <p:sldId id="264" r:id="rId11"/>
    <p:sldId id="266" r:id="rId12"/>
    <p:sldId id="265" r:id="rId13"/>
    <p:sldId id="267" r:id="rId14"/>
    <p:sldId id="268" r:id="rId15"/>
    <p:sldId id="269" r:id="rId16"/>
    <p:sldId id="277" r:id="rId17"/>
    <p:sldId id="276" r:id="rId18"/>
    <p:sldId id="270" r:id="rId19"/>
    <p:sldId id="271" r:id="rId20"/>
    <p:sldId id="272" r:id="rId21"/>
    <p:sldId id="274" r:id="rId22"/>
    <p:sldId id="275" r:id="rId23"/>
    <p:sldId id="284" r:id="rId24"/>
    <p:sldId id="288" r:id="rId25"/>
    <p:sldId id="279" r:id="rId26"/>
    <p:sldId id="280" r:id="rId27"/>
    <p:sldId id="285" r:id="rId28"/>
    <p:sldId id="286" r:id="rId29"/>
    <p:sldId id="291" r:id="rId30"/>
    <p:sldId id="289" r:id="rId31"/>
    <p:sldId id="290" r:id="rId32"/>
    <p:sldId id="282" r:id="rId33"/>
    <p:sldId id="281" r:id="rId34"/>
    <p:sldId id="28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276" y="-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67DE912-35A6-48AB-9FA6-1D3B1F6E0AEC}"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16A9E-296D-4817-8C79-CEF620BEC7F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7DE912-35A6-48AB-9FA6-1D3B1F6E0AEC}"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16A9E-296D-4817-8C79-CEF620BEC7F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7DE912-35A6-48AB-9FA6-1D3B1F6E0AEC}"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16A9E-296D-4817-8C79-CEF620BEC7F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067DE912-35A6-48AB-9FA6-1D3B1F6E0AEC}"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16A9E-296D-4817-8C79-CEF620BEC7F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7DE912-35A6-48AB-9FA6-1D3B1F6E0AEC}"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16A9E-296D-4817-8C79-CEF620BEC7F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67DE912-35A6-48AB-9FA6-1D3B1F6E0AEC}"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16A9E-296D-4817-8C79-CEF620BEC7F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7DE912-35A6-48AB-9FA6-1D3B1F6E0AEC}"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016A9E-296D-4817-8C79-CEF620BEC7F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7DE912-35A6-48AB-9FA6-1D3B1F6E0AEC}"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016A9E-296D-4817-8C79-CEF620BEC7F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7DE912-35A6-48AB-9FA6-1D3B1F6E0AEC}"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016A9E-296D-4817-8C79-CEF620BEC7F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7DE912-35A6-48AB-9FA6-1D3B1F6E0AEC}"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16A9E-296D-4817-8C79-CEF620BEC7F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7DE912-35A6-48AB-9FA6-1D3B1F6E0AEC}"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16A9E-296D-4817-8C79-CEF620BEC7F3}" type="slidenum">
              <a:rPr lang="en-US" smtClean="0"/>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067DE912-35A6-48AB-9FA6-1D3B1F6E0AEC}" type="datetimeFigureOut">
              <a:rPr lang="en-US" smtClean="0"/>
              <a:t>1/16/2018</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7B016A9E-296D-4817-8C79-CEF620BEC7F3}" type="slidenum">
              <a:rPr lang="en-US" smtClean="0"/>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Pompeii%20Lesson%20Plan%20-%20Fitz.docx"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Pompeii%20couch&amp;source=images&amp;cd=&amp;cad=rja&amp;docid=bADsM1ITFebGxM&amp;tbnid=c6jkQi8YXUjkuM:&amp;ved=0CAUQjRw&amp;url=http://www.romanreligion.org/content/414/&amp;ei=sLnOUpzgI8mfkQem7IH4Ag&amp;psig=AFQjCNG0Mqr6sDzaDqhPqVLCx8FlTryZvg&amp;ust=1389366057089845" TargetMode="External"/><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4.bp.blogspot.com/--abxNzSVkik/T9u2B8rIpnI/AAAAAAAACWM/WDxojbNXqjo/s1600/PompeiiJewelry1.jpg" TargetMode="Externa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hyperlink" Target="http://3.bp.blogspot.com/-DdUfNIm7M88/T9u2Ce-6D2I/AAAAAAAACWU/bxiCgnA3WQ8/s1600/PompeiiJewelry2.jp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url?sa=i&amp;rct=j&amp;q=franklin+institute+pompeii&amp;source=images&amp;cd=&amp;cad=rja&amp;docid=qMyNNQQ-jpmuXM&amp;tbnid=USc4GgbPZGgKmM:&amp;ved=0CAUQjRw&amp;url=http://www.upenn.edu/almanac/volumes/v60/n15/pompeii.html&amp;ei=SLvOUrPaK5PrkAfMiID4Ag&amp;bvm=bv.59026428,d.eW0&amp;psig=AFQjCNG3KNGNjPu0hC_4DCVbDJZLqAxRKA&amp;ust=1389366354856685"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upload.wikimedia.org/wikipedia/commons/f/f0/Karl_Briullov,_The_Last_Day_of_Pompeii_(1827%E2%80%931833).jpg" TargetMode="External"/><Relationship Id="rId1" Type="http://schemas.openxmlformats.org/officeDocument/2006/relationships/slideLayout" Target="../slideLayouts/slideLayout2.xml"/><Relationship Id="rId4" Type="http://schemas.openxmlformats.org/officeDocument/2006/relationships/hyperlink" Target="http://www.youtube.com/watch?v=viVLQtfOUPc&amp;list=RDuJLXyBzMci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url?sa=i&amp;rct=j&amp;q=franklin+institute+pompeii&amp;source=images&amp;cd=&amp;cad=rja&amp;docid=D7RgAcNG0dR8JM&amp;tbnid=srqdN8ESsIZfGM:&amp;ved=0CAUQjRw&amp;url=http://www.myphillyalive.com/blog/one-day-in-pompeii-at-franklin-institute/&amp;ei=WLvOUuzPHsO2kQfehIDIBA&amp;bvm=bv.59026428,d.eW0&amp;psig=AFQjCNG3KNGNjPu0hC_4DCVbDJZLqAxRKA&amp;ust=1389366354856685"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url?sa=i&amp;rct=j&amp;q=pompeii%20molds&amp;source=images&amp;cd=&amp;cad=rja&amp;docid=TAKUcoz3IcR0QM&amp;tbnid=rqcx-7D_k1a99M:&amp;ved=0CAUQjRw&amp;url=http://www.geo.arizona.edu/geo5xx/geos577/projects/peyton/Introduction.htm&amp;ei=nrvOUvu2DdSgkAeQtYHIAw&amp;bvm=bv.59026428,d.eW0&amp;psig=AFQjCNEKUkqO4YZ2Qo1y3miJiOZncOvOow&amp;ust=1389366552652343"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url?sa=i&amp;rct=j&amp;q=pompeii+artifacts&amp;source=images&amp;cd=&amp;cad=rja&amp;docid=AZqB1K5d1uX59M&amp;tbnid=Auu9drDunNuSqM:&amp;ved=0CAUQjRw&amp;url=http://cowbird.com/story/29802/Shackled/&amp;ei=sSjMUqnxMJTykQfI1oHoBg&amp;bvm=bv.58187178,d.eW0&amp;psig=AFQjCNH_HqPBM0jJK6_y_NmrgvsoEvbjmw&amp;ust=1389197768590285"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dY_3ggKg0Bc"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yEUvroTqVU4"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harcourtschool.com/activity/pompeii/pmpMsStb.html"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om/url?sa=i&amp;rct=j&amp;q=Mt.+St+Helen&amp;source=images&amp;cd=&amp;cad=rja&amp;docid=6HKD0RK-MP9I4M&amp;tbnid=BrbbWihaWTqtjM:&amp;ved=0CAUQjRw&amp;url=http://scienceblogs.com/eruptions/2010/05/17/memories-of-mount-st-helens-on/&amp;ei=YVXZUs8ogeCRB7jkgOAB&amp;bvm=bv.59568121,d.eW0&amp;psig=AFQjCNEXkUqxVjd1bYEIQb0-TN_LNyewtQ&amp;ust=1390060352651741"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om/url?sa=i&amp;rct=j&amp;q=Mt.+St+Helen&amp;source=images&amp;cd=&amp;cad=rja&amp;docid=6HKD0RK-MP9I4M&amp;tbnid=BrbbWihaWTqtjM:&amp;ved=0CAUQjRw&amp;url=http://www.nasa.gov/mission_pages/landsat/news/40th-top10-st-helens.html&amp;ei=pVXZUrfhB9DlkAe6gYFY&amp;bvm=bv.59568121,d.eW0&amp;psig=AFQjCNEXkUqxVjd1bYEIQb0-TN_LNyewtQ&amp;ust=1390060352651741"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oh2Qlpe4KyI" TargetMode="External"/><Relationship Id="rId2" Type="http://schemas.openxmlformats.org/officeDocument/2006/relationships/hyperlink" Target="https://www.youtube.com/watch?v=Ojeq-qSYS-Y" TargetMode="Externa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hyperlink" Target="https://www.youtube.com/watch?v=rlII5C0oV-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jp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11" Type="http://schemas.openxmlformats.org/officeDocument/2006/relationships/slide" Target="slide31.xml"/><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g"/><Relationship Id="rId9" Type="http://schemas.openxmlformats.org/officeDocument/2006/relationships/image" Target="../media/image3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youtube.com/watch?v=GkcczJeVnoA"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Pompeii</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By Mr. Fitzpatrick</a:t>
            </a:r>
          </a:p>
          <a:p>
            <a:r>
              <a:rPr lang="en-US" dirty="0" smtClean="0"/>
              <a:t>Richboro Middle School</a:t>
            </a:r>
          </a:p>
          <a:p>
            <a:r>
              <a:rPr lang="en-US" dirty="0" smtClean="0">
                <a:hlinkClick r:id="rId2" action="ppaction://hlinkfile"/>
              </a:rPr>
              <a:t>Lesson Plan</a:t>
            </a:r>
            <a:endParaRPr lang="en-US" dirty="0"/>
          </a:p>
        </p:txBody>
      </p:sp>
    </p:spTree>
    <p:extLst>
      <p:ext uri="{BB962C8B-B14F-4D97-AF65-F5344CB8AC3E}">
        <p14:creationId xmlns:p14="http://schemas.microsoft.com/office/powerpoint/2010/main" val="3902637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ompeii-Iconography-jessewaugh.com-87-Anch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28600"/>
            <a:ext cx="4762500" cy="6353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533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t0.gstatic.com/images?q=tbn:ANd9GcT7X-hqqfF0dMBP5RPROQEDzICnClWrUxDX5_92nWMX9ctW-_DUDg:www.pompeiiinpictures.com/pompeiiinpictures/R6/6%252009%252001%2520p10_files/image0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1752600" cy="260985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t0.gstatic.com/images?q=tbn:ANd9GcRya0geV6wHT27ICi3Un_Slt932SbWR7DTj49BRxEpgOr8GV4qHQg:ww1.prweb.com/prfiles/2012/03/21/9312670/Pompeii%2520-%2520Ampho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81000"/>
            <a:ext cx="1752600" cy="2619375"/>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4630" y="3581400"/>
            <a:ext cx="17430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657225"/>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8808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cales photo IMG_349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44969"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140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bible-history.com/sketches/ancient/romans-din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581400"/>
            <a:ext cx="5962650" cy="27813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t0.gstatic.com/images?q=tbn:ANd9GcSKDX1kO5e0wM8dE83cgMyUhoUlr27kBVPs2Vc__ypfdwiQgUGOvA:www.romanreligion.org/content/wp-content/uploads/tricliniumreconstruction-300x224.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52400"/>
            <a:ext cx="4057650" cy="3029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061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0.tqn.com/d/ancienthistory/1/0/S/W/2/bacchus_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2731" y="0"/>
            <a:ext cx="4565269" cy="6856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875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4.bp.blogspot.com/--abxNzSVkik/T9u2B8rIpnI/AAAAAAAACWM/WDxojbNXqjo/s320/PompeiiJewelry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0356" y="1447800"/>
            <a:ext cx="3048000" cy="226695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3.bp.blogspot.com/-DdUfNIm7M88/T9u2Ce-6D2I/AAAAAAAACWU/bxiCgnA3WQ8/s320/PompeiiJewelry2.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4724400"/>
            <a:ext cx="5304312"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8107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Pompeii – Molds of Victims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6897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838200"/>
            <a:ext cx="5244688"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888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 plaster cast of one of the people of Pompeii killed by the eruption is part of the exhibition &quot;One Day in Pompeii&quot; at the Franklin Institu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19200"/>
            <a:ext cx="5715001"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5421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upenn.edu/almanac/volumes/v60/n15/images/pompeii.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219200"/>
            <a:ext cx="2895600" cy="401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363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le:Karl Briullov, The Last Day of Pompeii (1827–183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4122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 y="6427782"/>
            <a:ext cx="829073" cy="369332"/>
          </a:xfrm>
          <a:prstGeom prst="rect">
            <a:avLst/>
          </a:prstGeom>
          <a:noFill/>
        </p:spPr>
        <p:txBody>
          <a:bodyPr wrap="none" rtlCol="0">
            <a:spAutoFit/>
          </a:bodyPr>
          <a:lstStyle/>
          <a:p>
            <a:r>
              <a:rPr lang="en-US" dirty="0" smtClean="0">
                <a:hlinkClick r:id="rId4"/>
              </a:rPr>
              <a:t>Music</a:t>
            </a:r>
            <a:endParaRPr lang="en-US" dirty="0"/>
          </a:p>
        </p:txBody>
      </p:sp>
    </p:spTree>
    <p:extLst>
      <p:ext uri="{BB962C8B-B14F-4D97-AF65-F5344CB8AC3E}">
        <p14:creationId xmlns:p14="http://schemas.microsoft.com/office/powerpoint/2010/main" val="20929271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myphillyalive.com/wp-content/uploads/2013/11/B-Bodies-Courtesy-of-Franklin-Institut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685800"/>
            <a:ext cx="3896454" cy="5280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659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geo.arizona.edu/geo5xx/geos577/projects/peyton/Introduction_files/image00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324470"/>
            <a:ext cx="4953000" cy="3631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8159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dn1.cowbird.com/items/pages/2012/06/22/17/37/51998/011213b6c85a95a138233d272ff67cddba2c374cea2ae2ab782c98daba361b06-big.jpg?q=2013052501445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161"/>
            <a:ext cx="9144000" cy="6854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8600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 y="152400"/>
            <a:ext cx="8839200" cy="6709529"/>
          </a:xfrm>
          <a:prstGeom prst="rect">
            <a:avLst/>
          </a:prstGeom>
        </p:spPr>
        <p:txBody>
          <a:bodyPr wrap="square">
            <a:spAutoFit/>
          </a:bodyPr>
          <a:lstStyle/>
          <a:p>
            <a:r>
              <a:rPr lang="en-US" sz="1600" b="1" dirty="0"/>
              <a:t>The Role of the Archaeologist</a:t>
            </a:r>
          </a:p>
          <a:p>
            <a:r>
              <a:rPr lang="en-US" sz="1600" b="1" dirty="0"/>
              <a:t>What does an archaeologist do?</a:t>
            </a:r>
          </a:p>
          <a:p>
            <a:r>
              <a:rPr lang="en-US" sz="1600" dirty="0"/>
              <a:t>In addition to the excitement of excavation, archaeology is linked with lots of other disciplines — history, geography, biology, chemistry or sociology, for </a:t>
            </a:r>
            <a:r>
              <a:rPr lang="en-US" sz="1600" dirty="0" smtClean="0"/>
              <a:t>example:</a:t>
            </a:r>
            <a:endParaRPr lang="en-US" sz="1600" dirty="0"/>
          </a:p>
          <a:p>
            <a:pPr marL="285750" indent="-285750">
              <a:buFont typeface="Arial" panose="020B0604020202020204" pitchFamily="34" charset="0"/>
              <a:buChar char="•"/>
            </a:pPr>
            <a:r>
              <a:rPr lang="en-US" sz="1600" dirty="0"/>
              <a:t>Archaeologists work with the material remains of past activities including </a:t>
            </a:r>
            <a:r>
              <a:rPr lang="en-US" sz="1600" dirty="0" smtClean="0"/>
              <a:t>artifacts</a:t>
            </a:r>
            <a:r>
              <a:rPr lang="en-US" sz="1600" dirty="0"/>
              <a:t>, such as pottery or coins, built structures, refuse from all sorts of activities, industrial wastes, trace molecules and isotopes, and even the remains of the people </a:t>
            </a:r>
            <a:r>
              <a:rPr lang="en-US" sz="1600" dirty="0" smtClean="0"/>
              <a:t>themselves.</a:t>
            </a:r>
            <a:endParaRPr lang="en-US" sz="1600" dirty="0"/>
          </a:p>
          <a:p>
            <a:pPr marL="285750" indent="-285750">
              <a:buFont typeface="Arial" panose="020B0604020202020204" pitchFamily="34" charset="0"/>
              <a:buChar char="•"/>
            </a:pPr>
            <a:r>
              <a:rPr lang="en-US" sz="1600" dirty="0"/>
              <a:t>Archaeologists frequently work with historians concerned with ancient texts such as letters, court records, king-lists and political </a:t>
            </a:r>
            <a:r>
              <a:rPr lang="en-US" sz="1600" dirty="0" smtClean="0"/>
              <a:t>documents.</a:t>
            </a:r>
            <a:endParaRPr lang="en-US" sz="1600" dirty="0"/>
          </a:p>
          <a:p>
            <a:pPr marL="285750" indent="-285750">
              <a:buFont typeface="Arial" panose="020B0604020202020204" pitchFamily="34" charset="0"/>
              <a:buChar char="•"/>
            </a:pPr>
            <a:r>
              <a:rPr lang="en-US" sz="1600" dirty="0"/>
              <a:t>Archaeologists are interested in patterns of settlement, communications and trade, and much of our work is based on mapping in one form or another</a:t>
            </a:r>
          </a:p>
          <a:p>
            <a:pPr marL="285750" indent="-285750">
              <a:buFont typeface="Arial" panose="020B0604020202020204" pitchFamily="34" charset="0"/>
              <a:buChar char="•"/>
            </a:pPr>
            <a:r>
              <a:rPr lang="en-US" sz="1600" dirty="0"/>
              <a:t>Like physical geographers we need to understand past processes of erosion and deposition, and the implications of climate change for past </a:t>
            </a:r>
            <a:r>
              <a:rPr lang="en-US" sz="1600" dirty="0" smtClean="0"/>
              <a:t>societies.</a:t>
            </a:r>
            <a:endParaRPr lang="en-US" sz="1600" dirty="0"/>
          </a:p>
          <a:p>
            <a:pPr marL="285750" indent="-285750">
              <a:buFont typeface="Arial" panose="020B0604020202020204" pitchFamily="34" charset="0"/>
              <a:buChar char="•"/>
            </a:pPr>
            <a:r>
              <a:rPr lang="en-US" sz="1600" dirty="0"/>
              <a:t>The biological sciences have much to offer archaeology because people in the past adapted their lives to the environment </a:t>
            </a:r>
            <a:r>
              <a:rPr lang="en-US" sz="1600" dirty="0" smtClean="0"/>
              <a:t>utilizing </a:t>
            </a:r>
            <a:r>
              <a:rPr lang="en-US" sz="1600" dirty="0"/>
              <a:t>plants and animals around them for food and other purposes (sometimes defined as ‘past human ecology</a:t>
            </a:r>
            <a:r>
              <a:rPr lang="en-US" sz="1600" dirty="0" smtClean="0"/>
              <a:t>’).</a:t>
            </a:r>
            <a:endParaRPr lang="en-US" sz="1600" dirty="0"/>
          </a:p>
          <a:p>
            <a:pPr marL="285750" indent="-285750">
              <a:buFont typeface="Arial" panose="020B0604020202020204" pitchFamily="34" charset="0"/>
              <a:buChar char="•"/>
            </a:pPr>
            <a:r>
              <a:rPr lang="en-US" sz="1600" dirty="0"/>
              <a:t>Aspects of archaeology and forensic science also coincide in methods used in crime-scene investigation or in determining the ‘age at death’ (archaeological methods are routinely used by police forces to solve crimes</a:t>
            </a:r>
            <a:r>
              <a:rPr lang="en-US" sz="1600" dirty="0" smtClean="0"/>
              <a:t>).</a:t>
            </a:r>
            <a:endParaRPr lang="en-US" sz="1600" dirty="0"/>
          </a:p>
          <a:p>
            <a:pPr marL="285750" indent="-285750">
              <a:buFont typeface="Arial" panose="020B0604020202020204" pitchFamily="34" charset="0"/>
              <a:buChar char="•"/>
            </a:pPr>
            <a:r>
              <a:rPr lang="en-US" sz="1600" dirty="0"/>
              <a:t>The physical sciences are involved as well, whether in the means of locating sites by surveying minute differences in the Earth’s magnetic field, or the analysis and conservation of </a:t>
            </a:r>
            <a:r>
              <a:rPr lang="en-US" sz="1600" dirty="0" smtClean="0"/>
              <a:t>artifacts </a:t>
            </a:r>
            <a:r>
              <a:rPr lang="en-US" sz="1600" dirty="0"/>
              <a:t>in order to ascertain the technological processes in their </a:t>
            </a:r>
            <a:r>
              <a:rPr lang="en-US" sz="1600" dirty="0" smtClean="0"/>
              <a:t>manufacture.</a:t>
            </a:r>
            <a:endParaRPr lang="en-US" sz="1600" dirty="0"/>
          </a:p>
          <a:p>
            <a:pPr algn="ctr"/>
            <a:r>
              <a:rPr lang="en-US" sz="1600" b="1" dirty="0"/>
              <a:t>Above all, archaeology is about people. It is truly a science for the </a:t>
            </a:r>
            <a:r>
              <a:rPr lang="en-US" sz="1600" b="1" dirty="0" smtClean="0"/>
              <a:t>humanities.</a:t>
            </a:r>
          </a:p>
          <a:p>
            <a:endParaRPr lang="en-US" sz="1400" dirty="0"/>
          </a:p>
        </p:txBody>
      </p:sp>
    </p:spTree>
    <p:extLst>
      <p:ext uri="{BB962C8B-B14F-4D97-AF65-F5344CB8AC3E}">
        <p14:creationId xmlns:p14="http://schemas.microsoft.com/office/powerpoint/2010/main" val="7548744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2438400"/>
            <a:ext cx="5791200" cy="1569660"/>
          </a:xfrm>
          <a:prstGeom prst="rect">
            <a:avLst/>
          </a:prstGeom>
          <a:noFill/>
        </p:spPr>
        <p:txBody>
          <a:bodyPr wrap="square" lIns="91440" tIns="45720" rIns="91440" bIns="45720">
            <a:spAutoFit/>
          </a:bodyPr>
          <a:lstStyle/>
          <a:p>
            <a:pPr algn="ctr"/>
            <a:r>
              <a:rPr lang="en-US" sz="96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hlinkClick r:id="rId2"/>
              </a:rPr>
              <a:t>LIVE IT</a:t>
            </a:r>
            <a:endParaRPr lang="en-US" sz="9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0713017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Science Museum of Minnesota</a:t>
            </a:r>
          </a:p>
        </p:txBody>
      </p:sp>
      <p:sp>
        <p:nvSpPr>
          <p:cNvPr id="3" name="Text Placeholder 2"/>
          <p:cNvSpPr>
            <a:spLocks noGrp="1"/>
          </p:cNvSpPr>
          <p:nvPr>
            <p:ph type="body" idx="1"/>
          </p:nvPr>
        </p:nvSpPr>
        <p:spPr/>
        <p:txBody>
          <a:bodyPr/>
          <a:lstStyle/>
          <a:p>
            <a:r>
              <a:rPr lang="en-US" dirty="0" smtClean="0"/>
              <a:t>Audio Tour</a:t>
            </a:r>
          </a:p>
          <a:p>
            <a:r>
              <a:rPr lang="en-US" dirty="0" smtClean="0">
                <a:hlinkClick r:id="rId2"/>
              </a:rPr>
              <a:t>Play</a:t>
            </a:r>
            <a:endParaRPr lang="en-US" dirty="0"/>
          </a:p>
        </p:txBody>
      </p:sp>
    </p:spTree>
    <p:extLst>
      <p:ext uri="{BB962C8B-B14F-4D97-AF65-F5344CB8AC3E}">
        <p14:creationId xmlns:p14="http://schemas.microsoft.com/office/powerpoint/2010/main" val="26833990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534400" cy="924475"/>
          </a:xfrm>
        </p:spPr>
        <p:txBody>
          <a:bodyPr/>
          <a:lstStyle/>
          <a:p>
            <a:r>
              <a:rPr lang="en-US" dirty="0" smtClean="0"/>
              <a:t>Pliny the Younger’s First Hand Account</a:t>
            </a:r>
            <a:endParaRPr lang="en-US" dirty="0"/>
          </a:p>
        </p:txBody>
      </p:sp>
      <p:sp>
        <p:nvSpPr>
          <p:cNvPr id="3" name="Rectangle 2"/>
          <p:cNvSpPr/>
          <p:nvPr/>
        </p:nvSpPr>
        <p:spPr>
          <a:xfrm>
            <a:off x="2819400" y="5105400"/>
            <a:ext cx="3657600" cy="369332"/>
          </a:xfrm>
          <a:prstGeom prst="rect">
            <a:avLst/>
          </a:prstGeom>
        </p:spPr>
        <p:txBody>
          <a:bodyPr wrap="square">
            <a:spAutoFit/>
          </a:bodyPr>
          <a:lstStyle/>
          <a:p>
            <a:r>
              <a:rPr lang="en-US" dirty="0" smtClean="0">
                <a:hlinkClick r:id="rId2"/>
              </a:rPr>
              <a:t>Eyewitness </a:t>
            </a:r>
            <a:r>
              <a:rPr lang="en-US" dirty="0" smtClean="0">
                <a:hlinkClick r:id="rId2"/>
              </a:rPr>
              <a:t>Account </a:t>
            </a:r>
            <a:r>
              <a:rPr lang="en-US" dirty="0" smtClean="0"/>
              <a:t>in text</a:t>
            </a:r>
            <a:endParaRPr lang="en-US" dirty="0"/>
          </a:p>
        </p:txBody>
      </p:sp>
      <p:pic>
        <p:nvPicPr>
          <p:cNvPr id="17410" name="Picture 2" descr="http://farm9.staticflickr.com/8321/7982731170_05ab97b296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19200"/>
            <a:ext cx="4953000" cy="3314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747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ulcan.wr.usgs.gov/Imgs/Jpg/MSH/Images/MSH81_blowdown_singe_SFToutle_08-14-81_me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640" y="914400"/>
            <a:ext cx="7182943"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7197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2050" name="Picture 2" descr="http://www.nasa.gov/images/content/669889main_STILL4_blowdown_1024x57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71600"/>
            <a:ext cx="7153275" cy="401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1585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Pompeii</a:t>
            </a:r>
            <a:endParaRPr lang="en-US" dirty="0"/>
          </a:p>
        </p:txBody>
      </p:sp>
      <p:sp>
        <p:nvSpPr>
          <p:cNvPr id="3" name="Content Placeholder 2"/>
          <p:cNvSpPr>
            <a:spLocks noGrp="1"/>
          </p:cNvSpPr>
          <p:nvPr>
            <p:ph sz="half" idx="1"/>
          </p:nvPr>
        </p:nvSpPr>
        <p:spPr/>
        <p:txBody>
          <a:bodyPr anchor="t"/>
          <a:lstStyle/>
          <a:p>
            <a:r>
              <a:rPr lang="en-US" dirty="0" smtClean="0">
                <a:hlinkClick r:id="rId2"/>
              </a:rPr>
              <a:t>25 Facts about Pompeii</a:t>
            </a:r>
            <a:endParaRPr lang="en-US" dirty="0" smtClean="0"/>
          </a:p>
          <a:p>
            <a:r>
              <a:rPr lang="en-US" dirty="0" smtClean="0">
                <a:hlinkClick r:id="rId3"/>
              </a:rPr>
              <a:t>The Riddle of Pompeii</a:t>
            </a:r>
            <a:endParaRPr lang="en-US" dirty="0" smtClean="0"/>
          </a:p>
          <a:p>
            <a:r>
              <a:rPr lang="en-US" dirty="0" smtClean="0">
                <a:hlinkClick r:id="rId4"/>
              </a:rPr>
              <a:t>The Private Lives of Pompeii</a:t>
            </a:r>
            <a:endParaRPr lang="en-US" dirty="0"/>
          </a:p>
        </p:txBody>
      </p:sp>
      <p:pic>
        <p:nvPicPr>
          <p:cNvPr id="2050" name="Picture 2" descr="Image result for vesuvius"/>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bwMode="auto">
          <a:xfrm>
            <a:off x="5029200" y="1676400"/>
            <a:ext cx="3470275" cy="347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547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304800" y="1447800"/>
            <a:ext cx="8534400" cy="5181599"/>
          </a:xfrm>
        </p:spPr>
        <p:txBody>
          <a:bodyPr>
            <a:normAutofit/>
          </a:bodyPr>
          <a:lstStyle/>
          <a:p>
            <a:pPr lvl="0"/>
            <a:r>
              <a:rPr lang="en-US" dirty="0"/>
              <a:t>The </a:t>
            </a:r>
            <a:r>
              <a:rPr lang="en-US" dirty="0" smtClean="0"/>
              <a:t>students </a:t>
            </a:r>
            <a:r>
              <a:rPr lang="en-US" dirty="0"/>
              <a:t>will locate and identify geographic features around Pompeii.</a:t>
            </a:r>
          </a:p>
          <a:p>
            <a:pPr lvl="0"/>
            <a:r>
              <a:rPr lang="en-US" dirty="0"/>
              <a:t>The students will evaluate the reasons for and importance of archaeology.</a:t>
            </a:r>
          </a:p>
          <a:p>
            <a:pPr lvl="0"/>
            <a:r>
              <a:rPr lang="en-US" dirty="0"/>
              <a:t>The students will analyze primary sources.</a:t>
            </a:r>
          </a:p>
          <a:p>
            <a:pPr lvl="0"/>
            <a:r>
              <a:rPr lang="en-US" dirty="0"/>
              <a:t>The students will examine archaeological artifacts and infer meaning and use of said artifacts.</a:t>
            </a:r>
          </a:p>
          <a:p>
            <a:pPr lvl="0"/>
            <a:r>
              <a:rPr lang="en-US" dirty="0"/>
              <a:t>The students will interpret history through artifacts, arts, and media.</a:t>
            </a:r>
          </a:p>
          <a:p>
            <a:pPr lvl="0"/>
            <a:r>
              <a:rPr lang="en-US" dirty="0"/>
              <a:t>The students will work collaboratively in groups.</a:t>
            </a:r>
          </a:p>
          <a:p>
            <a:pPr lvl="0"/>
            <a:r>
              <a:rPr lang="en-US" dirty="0"/>
              <a:t>The students will use what they have learned about archaeology and recreate a scene based on archaeological artifacts and primary source documents.</a:t>
            </a:r>
          </a:p>
          <a:p>
            <a:endParaRPr lang="en-US" dirty="0"/>
          </a:p>
        </p:txBody>
      </p:sp>
    </p:spTree>
    <p:extLst>
      <p:ext uri="{BB962C8B-B14F-4D97-AF65-F5344CB8AC3E}">
        <p14:creationId xmlns:p14="http://schemas.microsoft.com/office/powerpoint/2010/main" val="39674941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61559">
            <a:off x="240865" y="164450"/>
            <a:ext cx="1424297" cy="213644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42373">
            <a:off x="7464228" y="230429"/>
            <a:ext cx="1380884" cy="201332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79923">
            <a:off x="5142606" y="156918"/>
            <a:ext cx="1288701" cy="192200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7244">
            <a:off x="2484054" y="161595"/>
            <a:ext cx="1851820" cy="185182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5112" y="2889815"/>
            <a:ext cx="3594815" cy="1174979"/>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5112" y="2307418"/>
            <a:ext cx="1251479" cy="760448"/>
          </a:xfrm>
          <a:prstGeom prst="rect">
            <a:avLst/>
          </a:prstGeom>
        </p:spPr>
      </p:pic>
      <p:sp>
        <p:nvSpPr>
          <p:cNvPr id="7" name="Rectangle 6"/>
          <p:cNvSpPr/>
          <p:nvPr/>
        </p:nvSpPr>
        <p:spPr>
          <a:xfrm>
            <a:off x="1841734" y="5334000"/>
            <a:ext cx="3078233" cy="438582"/>
          </a:xfrm>
          <a:prstGeom prst="rect">
            <a:avLst/>
          </a:prstGeom>
          <a:noFill/>
        </p:spPr>
        <p:txBody>
          <a:bodyPr wrap="square" lIns="68580" tIns="34290" rIns="68580" bIns="34290">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rPr>
              <a:t>Evidence</a:t>
            </a:r>
          </a:p>
        </p:txBody>
      </p:sp>
      <p:sp>
        <p:nvSpPr>
          <p:cNvPr id="9" name="Rectangle 8"/>
          <p:cNvSpPr/>
          <p:nvPr/>
        </p:nvSpPr>
        <p:spPr>
          <a:xfrm>
            <a:off x="4099899" y="5334000"/>
            <a:ext cx="3267659" cy="438582"/>
          </a:xfrm>
          <a:prstGeom prst="rect">
            <a:avLst/>
          </a:prstGeom>
          <a:noFill/>
        </p:spPr>
        <p:txBody>
          <a:bodyPr wrap="square" lIns="68580" tIns="34290" rIns="68580" bIns="34290">
            <a:spAutoFit/>
          </a:bodyPr>
          <a:lstStyle/>
          <a:p>
            <a:pPr algn="ctr"/>
            <a:r>
              <a:rPr lang="en-US" sz="2400" b="1" dirty="0" smtClean="0">
                <a:ln w="9525">
                  <a:solidFill>
                    <a:schemeClr val="bg1"/>
                  </a:solidFill>
                  <a:prstDash val="solid"/>
                </a:ln>
                <a:effectLst>
                  <a:outerShdw blurRad="12700" dist="38100" dir="2700000" algn="tl" rotWithShape="0">
                    <a:schemeClr val="bg1">
                      <a:lumMod val="50000"/>
                    </a:schemeClr>
                  </a:outerShdw>
                </a:effectLst>
              </a:rPr>
              <a:t>Conjecture</a:t>
            </a:r>
            <a:endParaRPr lang="en-US" sz="2400" b="1" dirty="0">
              <a:ln w="9525">
                <a:solidFill>
                  <a:schemeClr val="bg1"/>
                </a:solidFill>
                <a:prstDash val="solid"/>
              </a:ln>
              <a:effectLst>
                <a:outerShdw blurRad="12700" dist="38100" dir="2700000" algn="tl" rotWithShape="0">
                  <a:schemeClr val="bg1">
                    <a:lumMod val="50000"/>
                  </a:schemeClr>
                </a:outerShdw>
              </a:effectLst>
            </a:endParaRPr>
          </a:p>
        </p:txBody>
      </p:sp>
      <p:pic>
        <p:nvPicPr>
          <p:cNvPr id="2054" name="Picture 6" descr="https://pixabay.com/static/uploads/photo/2014/04/02/10/18/scales-303434_64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8494" y="3481611"/>
            <a:ext cx="3614151" cy="33826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titanic movie post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3309" y="3669790"/>
            <a:ext cx="1308425" cy="21044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12 strong movie post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67557" y="3666782"/>
            <a:ext cx="1381405" cy="21058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hlinkClick r:id="rId11" action="ppaction://hlinksldjump"/>
          </p:cNvPr>
          <p:cNvSpPr/>
          <p:nvPr/>
        </p:nvSpPr>
        <p:spPr>
          <a:xfrm>
            <a:off x="4689163" y="6114285"/>
            <a:ext cx="2520242" cy="369332"/>
          </a:xfrm>
          <a:prstGeom prst="rect">
            <a:avLst/>
          </a:prstGeom>
        </p:spPr>
        <p:txBody>
          <a:bodyPr wrap="none">
            <a:spAutoFit/>
          </a:bodyPr>
          <a:lstStyle/>
          <a:p>
            <a:r>
              <a:rPr lang="en-US" dirty="0"/>
              <a:t>What is Conjecture?</a:t>
            </a:r>
          </a:p>
        </p:txBody>
      </p:sp>
    </p:spTree>
    <p:extLst>
      <p:ext uri="{BB962C8B-B14F-4D97-AF65-F5344CB8AC3E}">
        <p14:creationId xmlns:p14="http://schemas.microsoft.com/office/powerpoint/2010/main" val="188025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447800"/>
            <a:ext cx="7125113" cy="924475"/>
          </a:xfrm>
        </p:spPr>
        <p:txBody>
          <a:bodyPr/>
          <a:lstStyle/>
          <a:p>
            <a:r>
              <a:rPr lang="en-US" dirty="0"/>
              <a:t>A</a:t>
            </a:r>
            <a:r>
              <a:rPr lang="en-US" dirty="0" smtClean="0"/>
              <a:t> </a:t>
            </a:r>
            <a:r>
              <a:rPr lang="en-US" dirty="0"/>
              <a:t>word to use when you are not sure of something and have to "guess or surmise.</a:t>
            </a:r>
            <a:endParaRPr lang="en-US" dirty="0"/>
          </a:p>
        </p:txBody>
      </p:sp>
    </p:spTree>
    <p:extLst>
      <p:ext uri="{BB962C8B-B14F-4D97-AF65-F5344CB8AC3E}">
        <p14:creationId xmlns:p14="http://schemas.microsoft.com/office/powerpoint/2010/main" val="3869819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Archaeology</a:t>
            </a:r>
            <a:endParaRPr lang="en-US" dirty="0"/>
          </a:p>
        </p:txBody>
      </p:sp>
      <p:sp>
        <p:nvSpPr>
          <p:cNvPr id="5" name="Rectangle 4"/>
          <p:cNvSpPr/>
          <p:nvPr/>
        </p:nvSpPr>
        <p:spPr>
          <a:xfrm>
            <a:off x="1026160" y="1600200"/>
            <a:ext cx="5867400" cy="646331"/>
          </a:xfrm>
          <a:prstGeom prst="rect">
            <a:avLst/>
          </a:prstGeom>
        </p:spPr>
        <p:txBody>
          <a:bodyPr wrap="square">
            <a:spAutoFit/>
          </a:bodyPr>
          <a:lstStyle/>
          <a:p>
            <a:r>
              <a:rPr lang="en-US" dirty="0"/>
              <a:t>How are archaeologists able to recreate an event based on evidence?</a:t>
            </a:r>
          </a:p>
        </p:txBody>
      </p:sp>
    </p:spTree>
    <p:extLst>
      <p:ext uri="{BB962C8B-B14F-4D97-AF65-F5344CB8AC3E}">
        <p14:creationId xmlns:p14="http://schemas.microsoft.com/office/powerpoint/2010/main" val="33470903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33400"/>
            <a:ext cx="7125113" cy="924475"/>
          </a:xfrm>
        </p:spPr>
        <p:txBody>
          <a:bodyPr/>
          <a:lstStyle/>
          <a:p>
            <a:r>
              <a:rPr lang="en-US" dirty="0" smtClean="0">
                <a:hlinkClick r:id="rId2"/>
              </a:rPr>
              <a:t>Pompeii, the Last Day - BBC</a:t>
            </a:r>
            <a:endParaRPr lang="en-US" dirty="0"/>
          </a:p>
        </p:txBody>
      </p:sp>
      <p:sp>
        <p:nvSpPr>
          <p:cNvPr id="3" name="TextBox 2"/>
          <p:cNvSpPr txBox="1"/>
          <p:nvPr/>
        </p:nvSpPr>
        <p:spPr>
          <a:xfrm>
            <a:off x="304800" y="1770097"/>
            <a:ext cx="5034520" cy="369332"/>
          </a:xfrm>
          <a:prstGeom prst="rect">
            <a:avLst/>
          </a:prstGeom>
          <a:noFill/>
        </p:spPr>
        <p:txBody>
          <a:bodyPr wrap="none" rtlCol="0">
            <a:spAutoFit/>
          </a:bodyPr>
          <a:lstStyle/>
          <a:p>
            <a:r>
              <a:rPr lang="en-US" dirty="0" smtClean="0"/>
              <a:t>How accurate does the film appear to be?</a:t>
            </a:r>
          </a:p>
        </p:txBody>
      </p:sp>
      <p:sp>
        <p:nvSpPr>
          <p:cNvPr id="4" name="TextBox 3"/>
          <p:cNvSpPr txBox="1"/>
          <p:nvPr/>
        </p:nvSpPr>
        <p:spPr>
          <a:xfrm>
            <a:off x="1784515" y="1388322"/>
            <a:ext cx="2815194" cy="369332"/>
          </a:xfrm>
          <a:prstGeom prst="rect">
            <a:avLst/>
          </a:prstGeom>
          <a:noFill/>
        </p:spPr>
        <p:txBody>
          <a:bodyPr wrap="none" rtlCol="0">
            <a:spAutoFit/>
          </a:bodyPr>
          <a:lstStyle/>
          <a:p>
            <a:r>
              <a:rPr lang="en-US" b="1" dirty="0" smtClean="0"/>
              <a:t>Follow up Questions</a:t>
            </a:r>
            <a:endParaRPr lang="en-US" b="1" dirty="0"/>
          </a:p>
        </p:txBody>
      </p:sp>
      <p:sp>
        <p:nvSpPr>
          <p:cNvPr id="5" name="TextBox 4"/>
          <p:cNvSpPr txBox="1"/>
          <p:nvPr/>
        </p:nvSpPr>
        <p:spPr>
          <a:xfrm flipH="1">
            <a:off x="2822060" y="2226489"/>
            <a:ext cx="3657600" cy="1477328"/>
          </a:xfrm>
          <a:prstGeom prst="rect">
            <a:avLst/>
          </a:prstGeom>
          <a:noFill/>
        </p:spPr>
        <p:txBody>
          <a:bodyPr wrap="square" rtlCol="0">
            <a:spAutoFit/>
          </a:bodyPr>
          <a:lstStyle/>
          <a:p>
            <a:r>
              <a:rPr lang="en-US" i="1" dirty="0" smtClean="0"/>
              <a:t>Conjecture is </a:t>
            </a:r>
            <a:r>
              <a:rPr lang="en-US" i="1" dirty="0"/>
              <a:t>an opinion or conclusion formed on the basis of incomplete information.</a:t>
            </a:r>
          </a:p>
          <a:p>
            <a:endParaRPr lang="en-US" i="1" dirty="0"/>
          </a:p>
        </p:txBody>
      </p:sp>
      <p:sp>
        <p:nvSpPr>
          <p:cNvPr id="6" name="Rectangle 5"/>
          <p:cNvSpPr/>
          <p:nvPr/>
        </p:nvSpPr>
        <p:spPr>
          <a:xfrm>
            <a:off x="304800" y="2226489"/>
            <a:ext cx="4572000" cy="369332"/>
          </a:xfrm>
          <a:prstGeom prst="rect">
            <a:avLst/>
          </a:prstGeom>
        </p:spPr>
        <p:txBody>
          <a:bodyPr>
            <a:spAutoFit/>
          </a:bodyPr>
          <a:lstStyle/>
          <a:p>
            <a:r>
              <a:rPr lang="en-US" dirty="0"/>
              <a:t>What is conjecture</a:t>
            </a:r>
            <a:r>
              <a:rPr lang="en-US" dirty="0" smtClean="0"/>
              <a:t>?</a:t>
            </a:r>
            <a:endParaRPr lang="en-US" dirty="0"/>
          </a:p>
        </p:txBody>
      </p:sp>
      <p:sp>
        <p:nvSpPr>
          <p:cNvPr id="7" name="Rectangle 6"/>
          <p:cNvSpPr/>
          <p:nvPr/>
        </p:nvSpPr>
        <p:spPr>
          <a:xfrm>
            <a:off x="304800" y="3519151"/>
            <a:ext cx="4572000" cy="369332"/>
          </a:xfrm>
          <a:prstGeom prst="rect">
            <a:avLst/>
          </a:prstGeom>
        </p:spPr>
        <p:txBody>
          <a:bodyPr>
            <a:spAutoFit/>
          </a:bodyPr>
          <a:lstStyle/>
          <a:p>
            <a:r>
              <a:rPr lang="en-US" dirty="0"/>
              <a:t>What is based on the evidence</a:t>
            </a:r>
            <a:r>
              <a:rPr lang="en-US" dirty="0" smtClean="0"/>
              <a:t>?</a:t>
            </a:r>
            <a:endParaRPr lang="en-US" dirty="0"/>
          </a:p>
        </p:txBody>
      </p:sp>
      <p:sp>
        <p:nvSpPr>
          <p:cNvPr id="8" name="Rectangle 7"/>
          <p:cNvSpPr/>
          <p:nvPr/>
        </p:nvSpPr>
        <p:spPr>
          <a:xfrm>
            <a:off x="304800" y="3999289"/>
            <a:ext cx="3611886" cy="369332"/>
          </a:xfrm>
          <a:prstGeom prst="rect">
            <a:avLst/>
          </a:prstGeom>
        </p:spPr>
        <p:txBody>
          <a:bodyPr wrap="none">
            <a:spAutoFit/>
          </a:bodyPr>
          <a:lstStyle/>
          <a:p>
            <a:r>
              <a:rPr lang="en-US" dirty="0"/>
              <a:t>What is based on conjecture?</a:t>
            </a:r>
          </a:p>
        </p:txBody>
      </p:sp>
      <p:sp>
        <p:nvSpPr>
          <p:cNvPr id="9" name="TextBox 8"/>
          <p:cNvSpPr txBox="1"/>
          <p:nvPr/>
        </p:nvSpPr>
        <p:spPr>
          <a:xfrm>
            <a:off x="552045" y="4479427"/>
            <a:ext cx="8605241" cy="1754326"/>
          </a:xfrm>
          <a:prstGeom prst="rect">
            <a:avLst/>
          </a:prstGeom>
          <a:noFill/>
        </p:spPr>
        <p:txBody>
          <a:bodyPr wrap="none" rtlCol="0">
            <a:spAutoFit/>
          </a:bodyPr>
          <a:lstStyle/>
          <a:p>
            <a:r>
              <a:rPr lang="en-US" i="1" dirty="0" smtClean="0"/>
              <a:t>Tomorrow, you will </a:t>
            </a:r>
            <a:r>
              <a:rPr lang="en-US" i="1" dirty="0"/>
              <a:t>examine a dig site.  The items have already </a:t>
            </a:r>
            <a:endParaRPr lang="en-US" i="1" dirty="0" smtClean="0"/>
          </a:p>
          <a:p>
            <a:r>
              <a:rPr lang="en-US" i="1" dirty="0" smtClean="0"/>
              <a:t>been </a:t>
            </a:r>
            <a:r>
              <a:rPr lang="en-US" i="1" dirty="0"/>
              <a:t>excavated.  It is your job to examine the items, sketch </a:t>
            </a:r>
            <a:endParaRPr lang="en-US" i="1" dirty="0" smtClean="0"/>
          </a:p>
          <a:p>
            <a:r>
              <a:rPr lang="en-US" i="1" dirty="0" smtClean="0"/>
              <a:t>them</a:t>
            </a:r>
            <a:r>
              <a:rPr lang="en-US" i="1" dirty="0"/>
              <a:t>, etc.  Once you think you have enough information, you </a:t>
            </a:r>
            <a:endParaRPr lang="en-US" i="1" dirty="0" smtClean="0"/>
          </a:p>
          <a:p>
            <a:r>
              <a:rPr lang="en-US" i="1" dirty="0" smtClean="0"/>
              <a:t>are </a:t>
            </a:r>
            <a:r>
              <a:rPr lang="en-US" i="1" dirty="0"/>
              <a:t>going to recreate the event based on the </a:t>
            </a:r>
            <a:r>
              <a:rPr lang="en-US" i="1" dirty="0" smtClean="0"/>
              <a:t>evidence, and perhaps </a:t>
            </a:r>
          </a:p>
          <a:p>
            <a:r>
              <a:rPr lang="en-US" i="1" dirty="0" smtClean="0"/>
              <a:t>some of your own conjecture. You will work in dig groups, using iPads, </a:t>
            </a:r>
          </a:p>
          <a:p>
            <a:r>
              <a:rPr lang="en-US" i="1" dirty="0"/>
              <a:t>t</a:t>
            </a:r>
            <a:r>
              <a:rPr lang="en-US" i="1" dirty="0" smtClean="0"/>
              <a:t>o do all of this.  How might you be able to use the iPad?</a:t>
            </a:r>
            <a:endParaRPr lang="en-US" i="1" dirty="0"/>
          </a:p>
        </p:txBody>
      </p:sp>
    </p:spTree>
    <p:extLst>
      <p:ext uri="{BB962C8B-B14F-4D97-AF65-F5344CB8AC3E}">
        <p14:creationId xmlns:p14="http://schemas.microsoft.com/office/powerpoint/2010/main" val="63101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 calcmode="lin" valueType="num">
                                      <p:cBhvr additive="base">
                                        <p:cTn id="2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Archaeological Dig Site</a:t>
            </a:r>
            <a:endParaRPr lang="en-US" dirty="0"/>
          </a:p>
        </p:txBody>
      </p:sp>
      <p:sp>
        <p:nvSpPr>
          <p:cNvPr id="4" name="Rectangle 3"/>
          <p:cNvSpPr/>
          <p:nvPr/>
        </p:nvSpPr>
        <p:spPr>
          <a:xfrm>
            <a:off x="838200" y="1676400"/>
            <a:ext cx="8077200" cy="2585323"/>
          </a:xfrm>
          <a:prstGeom prst="rect">
            <a:avLst/>
          </a:prstGeom>
        </p:spPr>
        <p:txBody>
          <a:bodyPr wrap="square">
            <a:spAutoFit/>
          </a:bodyPr>
          <a:lstStyle/>
          <a:p>
            <a:r>
              <a:rPr lang="en-US" dirty="0" smtClean="0"/>
              <a:t>Today you will examine a dig site </a:t>
            </a:r>
            <a:r>
              <a:rPr lang="en-US" b="1" dirty="0" smtClean="0"/>
              <a:t>THAT HAS NOTHING TO DO WITH POMPEII, OR ROME.  IT IS A MODERN SITE. </a:t>
            </a:r>
            <a:r>
              <a:rPr lang="en-US" dirty="0" smtClean="0"/>
              <a:t>You learned about archaeology in our studies on Pompeii.  Now apply what you have learned. </a:t>
            </a:r>
            <a:r>
              <a:rPr lang="en-US" b="1" dirty="0" smtClean="0"/>
              <a:t> </a:t>
            </a:r>
            <a:r>
              <a:rPr lang="en-US" dirty="0" smtClean="0"/>
              <a:t>The items have already been excavated.  It is your job to examine the items, sketch them, etc.  Once you think you have enough information, you are going to recreate the event based on the evidence.  Add a little conjecture, and we have a story.  Imagine a director wants to take your story and create a 60 minute documentary.</a:t>
            </a:r>
            <a:endParaRPr lang="en-US" dirty="0"/>
          </a:p>
        </p:txBody>
      </p:sp>
      <p:sp>
        <p:nvSpPr>
          <p:cNvPr id="5" name="Rectangle 4"/>
          <p:cNvSpPr/>
          <p:nvPr/>
        </p:nvSpPr>
        <p:spPr>
          <a:xfrm>
            <a:off x="838200" y="4343400"/>
            <a:ext cx="7848600" cy="1477328"/>
          </a:xfrm>
          <a:prstGeom prst="rect">
            <a:avLst/>
          </a:prstGeom>
        </p:spPr>
        <p:txBody>
          <a:bodyPr wrap="square">
            <a:spAutoFit/>
          </a:bodyPr>
          <a:lstStyle/>
          <a:p>
            <a:r>
              <a:rPr lang="en-US" b="1" u="sng" dirty="0" smtClean="0">
                <a:effectLst>
                  <a:outerShdw blurRad="38100" dist="38100" dir="2700000" algn="tl">
                    <a:srgbClr val="000000">
                      <a:alpha val="43137"/>
                    </a:srgbClr>
                  </a:outerShdw>
                </a:effectLst>
              </a:rPr>
              <a:t>Rules</a:t>
            </a:r>
          </a:p>
          <a:p>
            <a:r>
              <a:rPr lang="en-US" dirty="0" smtClean="0"/>
              <a:t>You may not touch the items.</a:t>
            </a:r>
          </a:p>
          <a:p>
            <a:r>
              <a:rPr lang="en-US" dirty="0" smtClean="0"/>
              <a:t>You may work as a group, and write one recreation, but all must be involved.</a:t>
            </a:r>
          </a:p>
          <a:p>
            <a:r>
              <a:rPr lang="en-US" dirty="0" smtClean="0"/>
              <a:t>Your stories will be shared in class on the next school day.</a:t>
            </a:r>
            <a:endParaRPr lang="en-US" dirty="0"/>
          </a:p>
        </p:txBody>
      </p:sp>
    </p:spTree>
    <p:extLst>
      <p:ext uri="{BB962C8B-B14F-4D97-AF65-F5344CB8AC3E}">
        <p14:creationId xmlns:p14="http://schemas.microsoft.com/office/powerpoint/2010/main" val="3037160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828800" y="685800"/>
            <a:ext cx="5029200" cy="5410200"/>
          </a:xfrm>
          <a:prstGeom prst="rect">
            <a:avLst/>
          </a:prstGeom>
        </p:spPr>
      </p:pic>
      <p:sp>
        <p:nvSpPr>
          <p:cNvPr id="2" name="TextBox 1"/>
          <p:cNvSpPr txBox="1"/>
          <p:nvPr/>
        </p:nvSpPr>
        <p:spPr>
          <a:xfrm>
            <a:off x="3683070" y="3581400"/>
            <a:ext cx="1777859" cy="369332"/>
          </a:xfrm>
          <a:prstGeom prst="rect">
            <a:avLst/>
          </a:prstGeom>
          <a:noFill/>
        </p:spPr>
        <p:txBody>
          <a:bodyPr wrap="none" rtlCol="0">
            <a:spAutoFit/>
          </a:bodyPr>
          <a:lstStyle/>
          <a:p>
            <a:r>
              <a:rPr lang="en-US" dirty="0" smtClean="0"/>
              <a:t>Bay of Naples</a:t>
            </a:r>
            <a:endParaRPr lang="en-US" dirty="0"/>
          </a:p>
        </p:txBody>
      </p:sp>
      <p:sp>
        <p:nvSpPr>
          <p:cNvPr id="3" name="TextBox 2"/>
          <p:cNvSpPr txBox="1"/>
          <p:nvPr/>
        </p:nvSpPr>
        <p:spPr>
          <a:xfrm>
            <a:off x="5525838" y="2209800"/>
            <a:ext cx="1325235" cy="307777"/>
          </a:xfrm>
          <a:prstGeom prst="rect">
            <a:avLst/>
          </a:prstGeom>
          <a:noFill/>
        </p:spPr>
        <p:txBody>
          <a:bodyPr wrap="none" rtlCol="0">
            <a:spAutoFit/>
          </a:bodyPr>
          <a:lstStyle/>
          <a:p>
            <a:r>
              <a:rPr lang="en-US" sz="1400" dirty="0" smtClean="0"/>
              <a:t>Mt. Vesuvius</a:t>
            </a:r>
            <a:endParaRPr lang="en-US" sz="1400" dirty="0"/>
          </a:p>
        </p:txBody>
      </p:sp>
      <p:sp>
        <p:nvSpPr>
          <p:cNvPr id="5" name="TextBox 4"/>
          <p:cNvSpPr txBox="1"/>
          <p:nvPr/>
        </p:nvSpPr>
        <p:spPr>
          <a:xfrm>
            <a:off x="4724400" y="2895600"/>
            <a:ext cx="1377300" cy="307777"/>
          </a:xfrm>
          <a:prstGeom prst="rect">
            <a:avLst/>
          </a:prstGeom>
          <a:noFill/>
        </p:spPr>
        <p:txBody>
          <a:bodyPr wrap="none" rtlCol="0">
            <a:spAutoFit/>
          </a:bodyPr>
          <a:lstStyle/>
          <a:p>
            <a:r>
              <a:rPr lang="en-US" sz="1400" dirty="0" smtClean="0"/>
              <a:t>Herculaneum</a:t>
            </a:r>
            <a:endParaRPr lang="en-US" sz="1400" dirty="0"/>
          </a:p>
        </p:txBody>
      </p:sp>
      <p:sp>
        <p:nvSpPr>
          <p:cNvPr id="6" name="TextBox 5"/>
          <p:cNvSpPr txBox="1"/>
          <p:nvPr/>
        </p:nvSpPr>
        <p:spPr>
          <a:xfrm>
            <a:off x="6033831" y="3083123"/>
            <a:ext cx="892039" cy="307777"/>
          </a:xfrm>
          <a:prstGeom prst="rect">
            <a:avLst/>
          </a:prstGeom>
          <a:noFill/>
        </p:spPr>
        <p:txBody>
          <a:bodyPr wrap="none" rtlCol="0">
            <a:spAutoFit/>
          </a:bodyPr>
          <a:lstStyle/>
          <a:p>
            <a:r>
              <a:rPr lang="en-US" sz="1400" dirty="0" smtClean="0"/>
              <a:t>Pompeii</a:t>
            </a:r>
            <a:endParaRPr lang="en-US" sz="1400" dirty="0"/>
          </a:p>
        </p:txBody>
      </p:sp>
      <p:pic>
        <p:nvPicPr>
          <p:cNvPr id="1026" name="Picture 2" descr="http://www.mapsofworld.com/italy/maps/italy-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1" y="-3657600"/>
            <a:ext cx="9525000" cy="1151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Pompeii - Artifacts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55101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s marble statue will be on display in the upcoming exhibit, A Day in Pompeii, at the Denver Museum of Nature &amp; Science in Den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4572000" cy="6875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347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bobandnellasworld.com/Italy%202009/Naples/NatArchMuseum/r10_0100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0"/>
            <a:ext cx="4555604" cy="6839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315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les/Research Projects/Pompeii/food remain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447800"/>
            <a:ext cx="5448300" cy="337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217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lh6.ggpht.com/_TQGwJR7tPsk/SqEQ6ATcYCI/AAAAAAAADdY/6-2naZOm7oo/Shops%20and%20Businesses%20-%20thermopolium%20counter%2C%20Herculane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990600"/>
            <a:ext cx="6172200" cy="4642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827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TC101972873[[fn=Summer]]</Template>
  <TotalTime>8749</TotalTime>
  <Words>764</Words>
  <Application>Microsoft Office PowerPoint</Application>
  <PresentationFormat>On-screen Show (4:3)</PresentationFormat>
  <Paragraphs>65</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Courier New</vt:lpstr>
      <vt:lpstr>Trebuchet MS</vt:lpstr>
      <vt:lpstr>Verdana</vt:lpstr>
      <vt:lpstr>Wingdings 2</vt:lpstr>
      <vt:lpstr>Summer</vt:lpstr>
      <vt:lpstr>Pompeii</vt:lpstr>
      <vt:lpstr>PowerPoint Presentation</vt:lpstr>
      <vt:lpstr>Objectives</vt:lpstr>
      <vt:lpstr>PowerPoint Presentation</vt:lpstr>
      <vt:lpstr>Pompeii - Artifacts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Pompeii – Molds of Victims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Science Museum of Minnesota</vt:lpstr>
      <vt:lpstr>Pliny the Younger’s First Hand Account</vt:lpstr>
      <vt:lpstr>PowerPoint Presentation</vt:lpstr>
      <vt:lpstr>PowerPoint Presentation</vt:lpstr>
      <vt:lpstr>Pompeii</vt:lpstr>
      <vt:lpstr>PowerPoint Presentation</vt:lpstr>
      <vt:lpstr>A word to use when you are not sure of something and have to "guess or surmise.</vt:lpstr>
      <vt:lpstr>Archaeology</vt:lpstr>
      <vt:lpstr>Pompeii, the Last Day - BBC</vt:lpstr>
      <vt:lpstr>Archaeological Dig Site</vt:lpstr>
    </vt:vector>
  </TitlesOfParts>
  <Company>CRSD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Pompeii</dc:title>
  <dc:creator>Fitzpatrick,Jack</dc:creator>
  <cp:lastModifiedBy>Fitzpatrick,Jack</cp:lastModifiedBy>
  <cp:revision>43</cp:revision>
  <dcterms:created xsi:type="dcterms:W3CDTF">2014-01-09T14:15:00Z</dcterms:created>
  <dcterms:modified xsi:type="dcterms:W3CDTF">2018-01-17T17:16:49Z</dcterms:modified>
</cp:coreProperties>
</file>