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8"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4/15/2016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D20tG65TWic" TargetMode="External"/><Relationship Id="rId1" Type="http://schemas.openxmlformats.org/officeDocument/2006/relationships/slideLayout" Target="../slideLayouts/slideLayout2.xml"/><Relationship Id="rId4" Type="http://schemas.openxmlformats.org/officeDocument/2006/relationships/hyperlink" Target="http://staff.harrisonburg.k12.va.us/~cwalton/gothicorromanesque.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0669" y="0"/>
            <a:ext cx="9001462" cy="2387600"/>
          </a:xfrm>
        </p:spPr>
        <p:txBody>
          <a:bodyPr/>
          <a:lstStyle/>
          <a:p>
            <a:r>
              <a:rPr lang="en-US" dirty="0" smtClean="0"/>
              <a:t>Romanesque or Gothic</a:t>
            </a:r>
            <a:endParaRPr lang="en-US" dirty="0"/>
          </a:p>
        </p:txBody>
      </p:sp>
      <p:sp>
        <p:nvSpPr>
          <p:cNvPr id="3" name="Subtitle 2"/>
          <p:cNvSpPr>
            <a:spLocks noGrp="1"/>
          </p:cNvSpPr>
          <p:nvPr>
            <p:ph type="subTitle" idx="1"/>
          </p:nvPr>
        </p:nvSpPr>
        <p:spPr>
          <a:xfrm>
            <a:off x="152400" y="3602038"/>
            <a:ext cx="11938000" cy="2709862"/>
          </a:xfrm>
        </p:spPr>
        <p:txBody>
          <a:bodyPr>
            <a:normAutofit/>
          </a:bodyPr>
          <a:lstStyle/>
          <a:p>
            <a:r>
              <a:rPr lang="en-US" dirty="0" smtClean="0"/>
              <a:t>You are going to look at six different images, and will be asked to guess if it is the Romanesque or Gothic style of architecture, both used in the Middle Ages and the Renaissance.  Think like a scientist does when he is identifying animals or plants.  Look for similarities and differences.  Be ready to share what criteria you used when guessing.</a:t>
            </a:r>
            <a:endParaRPr lang="en-US" dirty="0"/>
          </a:p>
        </p:txBody>
      </p:sp>
    </p:spTree>
    <p:extLst>
      <p:ext uri="{BB962C8B-B14F-4D97-AF65-F5344CB8AC3E}">
        <p14:creationId xmlns:p14="http://schemas.microsoft.com/office/powerpoint/2010/main" val="413297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1" y="816389"/>
            <a:ext cx="922985" cy="1326321"/>
          </a:xfrm>
        </p:spPr>
        <p:txBody>
          <a:bodyPr/>
          <a:lstStyle/>
          <a:p>
            <a:r>
              <a:rPr lang="en-US" dirty="0" smtClean="0"/>
              <a:t>1)</a:t>
            </a:r>
            <a:endParaRPr lang="en-US" dirty="0"/>
          </a:p>
        </p:txBody>
      </p:sp>
      <p:sp>
        <p:nvSpPr>
          <p:cNvPr id="4" name="Title 1"/>
          <p:cNvSpPr txBox="1">
            <a:spLocks/>
          </p:cNvSpPr>
          <p:nvPr/>
        </p:nvSpPr>
        <p:spPr>
          <a:xfrm>
            <a:off x="0" y="5943600"/>
            <a:ext cx="12103100"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Did your answer or reason for it change? </a:t>
            </a:r>
            <a:endParaRPr lang="en-US" dirty="0"/>
          </a:p>
        </p:txBody>
      </p:sp>
      <p:pic>
        <p:nvPicPr>
          <p:cNvPr id="1026" name="Picture 2" descr="https://upload.wikimedia.org/wikipedia/commons/2/2d/Picardie_Amiens2_tango71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176" y="878039"/>
            <a:ext cx="4952999" cy="545034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066196" y="-63500"/>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mtClean="0"/>
              <a:t>Gothic (G) or Romanesque (R) </a:t>
            </a:r>
            <a:endParaRPr lang="en-US" dirty="0"/>
          </a:p>
        </p:txBody>
      </p:sp>
    </p:spTree>
    <p:extLst>
      <p:ext uri="{BB962C8B-B14F-4D97-AF65-F5344CB8AC3E}">
        <p14:creationId xmlns:p14="http://schemas.microsoft.com/office/powerpoint/2010/main" val="157898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15900"/>
            <a:ext cx="10353761" cy="1326321"/>
          </a:xfrm>
        </p:spPr>
        <p:txBody>
          <a:bodyPr/>
          <a:lstStyle/>
          <a:p>
            <a:r>
              <a:rPr lang="en-US" dirty="0" smtClean="0"/>
              <a:t>Gothic (G) or Romanesque (R) </a:t>
            </a:r>
            <a:endParaRPr lang="en-US" dirty="0"/>
          </a:p>
        </p:txBody>
      </p:sp>
      <p:sp>
        <p:nvSpPr>
          <p:cNvPr id="5" name="Title 1"/>
          <p:cNvSpPr txBox="1">
            <a:spLocks/>
          </p:cNvSpPr>
          <p:nvPr/>
        </p:nvSpPr>
        <p:spPr>
          <a:xfrm>
            <a:off x="143211" y="816389"/>
            <a:ext cx="922985"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2</a:t>
            </a:r>
            <a:r>
              <a:rPr lang="en-US" dirty="0" smtClean="0"/>
              <a:t>)</a:t>
            </a:r>
            <a:endParaRPr lang="en-US" dirty="0"/>
          </a:p>
        </p:txBody>
      </p:sp>
      <p:pic>
        <p:nvPicPr>
          <p:cNvPr id="6146" name="Picture 2" descr="http://homede.site/wp-content/uploads/2015/11/gothic-style-architecture-and-gothic-architecture-facts-8-cathedrals-of-lincoln-and-salisbury-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4" y="816389"/>
            <a:ext cx="7286625" cy="54649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5943600"/>
            <a:ext cx="12103100"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Did your answer or reason for it change? </a:t>
            </a:r>
            <a:endParaRPr lang="en-US" dirty="0"/>
          </a:p>
        </p:txBody>
      </p:sp>
    </p:spTree>
    <p:extLst>
      <p:ext uri="{BB962C8B-B14F-4D97-AF65-F5344CB8AC3E}">
        <p14:creationId xmlns:p14="http://schemas.microsoft.com/office/powerpoint/2010/main" val="238708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15900"/>
            <a:ext cx="10353761" cy="1326321"/>
          </a:xfrm>
        </p:spPr>
        <p:txBody>
          <a:bodyPr/>
          <a:lstStyle/>
          <a:p>
            <a:r>
              <a:rPr lang="en-US" dirty="0" smtClean="0"/>
              <a:t>Gothic (G) or Romanesque (R) </a:t>
            </a:r>
            <a:endParaRPr lang="en-US" dirty="0"/>
          </a:p>
        </p:txBody>
      </p:sp>
      <p:sp>
        <p:nvSpPr>
          <p:cNvPr id="5" name="Title 1"/>
          <p:cNvSpPr txBox="1">
            <a:spLocks/>
          </p:cNvSpPr>
          <p:nvPr/>
        </p:nvSpPr>
        <p:spPr>
          <a:xfrm>
            <a:off x="143211" y="816389"/>
            <a:ext cx="922985"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3</a:t>
            </a:r>
            <a:r>
              <a:rPr lang="en-US" dirty="0" smtClean="0"/>
              <a:t>)</a:t>
            </a:r>
            <a:endParaRPr lang="en-US" dirty="0"/>
          </a:p>
        </p:txBody>
      </p:sp>
      <p:pic>
        <p:nvPicPr>
          <p:cNvPr id="5122" name="Picture 2" descr="https://www.durhamworldheritagesite.com/architecture/romanesque/poitiers-facad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844" y="660400"/>
            <a:ext cx="6455664"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5943600"/>
            <a:ext cx="12103100"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Did your answer or reason for it change? </a:t>
            </a:r>
            <a:endParaRPr lang="en-US" dirty="0"/>
          </a:p>
        </p:txBody>
      </p:sp>
    </p:spTree>
    <p:extLst>
      <p:ext uri="{BB962C8B-B14F-4D97-AF65-F5344CB8AC3E}">
        <p14:creationId xmlns:p14="http://schemas.microsoft.com/office/powerpoint/2010/main" val="7294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15900"/>
            <a:ext cx="10353761" cy="1326321"/>
          </a:xfrm>
        </p:spPr>
        <p:txBody>
          <a:bodyPr/>
          <a:lstStyle/>
          <a:p>
            <a:r>
              <a:rPr lang="en-US" dirty="0" smtClean="0"/>
              <a:t>Gothic (G) or Romanesque (R) </a:t>
            </a:r>
            <a:endParaRPr lang="en-US" dirty="0"/>
          </a:p>
        </p:txBody>
      </p:sp>
      <p:sp>
        <p:nvSpPr>
          <p:cNvPr id="5" name="Title 1"/>
          <p:cNvSpPr txBox="1">
            <a:spLocks/>
          </p:cNvSpPr>
          <p:nvPr/>
        </p:nvSpPr>
        <p:spPr>
          <a:xfrm>
            <a:off x="143211" y="816389"/>
            <a:ext cx="922985"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4</a:t>
            </a:r>
            <a:r>
              <a:rPr lang="en-US" dirty="0" smtClean="0"/>
              <a:t>)</a:t>
            </a:r>
            <a:endParaRPr lang="en-US" dirty="0"/>
          </a:p>
        </p:txBody>
      </p:sp>
      <p:pic>
        <p:nvPicPr>
          <p:cNvPr id="4100" name="Picture 4" descr="http://sjnknox.org/wp-content/uploads/2011/01/front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4" y="816389"/>
            <a:ext cx="7413625" cy="494241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5943600"/>
            <a:ext cx="12103100"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Did your answer or reason for it change? </a:t>
            </a:r>
            <a:endParaRPr lang="en-US" dirty="0"/>
          </a:p>
        </p:txBody>
      </p:sp>
    </p:spTree>
    <p:extLst>
      <p:ext uri="{BB962C8B-B14F-4D97-AF65-F5344CB8AC3E}">
        <p14:creationId xmlns:p14="http://schemas.microsoft.com/office/powerpoint/2010/main" val="1869809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15900"/>
            <a:ext cx="10353761" cy="1326321"/>
          </a:xfrm>
        </p:spPr>
        <p:txBody>
          <a:bodyPr/>
          <a:lstStyle/>
          <a:p>
            <a:r>
              <a:rPr lang="en-US" dirty="0" smtClean="0"/>
              <a:t>Gothic (G) or Romanesque (R) </a:t>
            </a:r>
            <a:endParaRPr lang="en-US" dirty="0"/>
          </a:p>
        </p:txBody>
      </p:sp>
      <p:sp>
        <p:nvSpPr>
          <p:cNvPr id="5" name="Title 1"/>
          <p:cNvSpPr txBox="1">
            <a:spLocks/>
          </p:cNvSpPr>
          <p:nvPr/>
        </p:nvSpPr>
        <p:spPr>
          <a:xfrm>
            <a:off x="143211" y="816389"/>
            <a:ext cx="922985"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5)</a:t>
            </a:r>
            <a:endParaRPr lang="en-US" dirty="0"/>
          </a:p>
        </p:txBody>
      </p:sp>
      <p:pic>
        <p:nvPicPr>
          <p:cNvPr id="3074" name="Picture 2" descr="https://upload.wikimedia.org/wikipedia/commons/9/98/Basilica_(architecture)_schematic_s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612" y="693737"/>
            <a:ext cx="6110738" cy="54403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5943600"/>
            <a:ext cx="12103100"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Did your answer or reason for it change? </a:t>
            </a:r>
            <a:endParaRPr lang="en-US" dirty="0"/>
          </a:p>
        </p:txBody>
      </p:sp>
    </p:spTree>
    <p:extLst>
      <p:ext uri="{BB962C8B-B14F-4D97-AF65-F5344CB8AC3E}">
        <p14:creationId xmlns:p14="http://schemas.microsoft.com/office/powerpoint/2010/main" val="113703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15900"/>
            <a:ext cx="10353761" cy="1326321"/>
          </a:xfrm>
        </p:spPr>
        <p:txBody>
          <a:bodyPr/>
          <a:lstStyle/>
          <a:p>
            <a:r>
              <a:rPr lang="en-US" dirty="0" smtClean="0"/>
              <a:t>Gothic (G) or Romanesque (R) </a:t>
            </a:r>
            <a:endParaRPr lang="en-US" dirty="0"/>
          </a:p>
        </p:txBody>
      </p:sp>
      <p:sp>
        <p:nvSpPr>
          <p:cNvPr id="5" name="Title 1"/>
          <p:cNvSpPr txBox="1">
            <a:spLocks/>
          </p:cNvSpPr>
          <p:nvPr/>
        </p:nvSpPr>
        <p:spPr>
          <a:xfrm>
            <a:off x="143211" y="816389"/>
            <a:ext cx="922985"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6</a:t>
            </a:r>
            <a:r>
              <a:rPr lang="en-US" dirty="0" smtClean="0"/>
              <a:t>)</a:t>
            </a:r>
            <a:endParaRPr lang="en-US" dirty="0"/>
          </a:p>
        </p:txBody>
      </p:sp>
      <p:grpSp>
        <p:nvGrpSpPr>
          <p:cNvPr id="6" name="Group 5"/>
          <p:cNvGrpSpPr/>
          <p:nvPr/>
        </p:nvGrpSpPr>
        <p:grpSpPr>
          <a:xfrm>
            <a:off x="2262821" y="682210"/>
            <a:ext cx="7376479" cy="5633334"/>
            <a:chOff x="2262821" y="682210"/>
            <a:chExt cx="7376479" cy="5633334"/>
          </a:xfrm>
        </p:grpSpPr>
        <p:pic>
          <p:nvPicPr>
            <p:cNvPr id="2050" name="Picture 2" descr="https://deirdremorgan1.files.wordpress.com/2014/06/bascilica-form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821" y="682210"/>
              <a:ext cx="7376479" cy="56333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3600" y="5753100"/>
              <a:ext cx="2286000" cy="330200"/>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txBox="1">
            <a:spLocks/>
          </p:cNvSpPr>
          <p:nvPr/>
        </p:nvSpPr>
        <p:spPr>
          <a:xfrm>
            <a:off x="0" y="5943600"/>
            <a:ext cx="12103100"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Did your answer or reason for it change? </a:t>
            </a:r>
            <a:endParaRPr lang="en-US" dirty="0"/>
          </a:p>
        </p:txBody>
      </p:sp>
    </p:spTree>
    <p:extLst>
      <p:ext uri="{BB962C8B-B14F-4D97-AF65-F5344CB8AC3E}">
        <p14:creationId xmlns:p14="http://schemas.microsoft.com/office/powerpoint/2010/main" val="3545802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0595" y="-228600"/>
            <a:ext cx="8065105" cy="13263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4400" dirty="0" smtClean="0"/>
              <a:t>How did you do?</a:t>
            </a:r>
          </a:p>
        </p:txBody>
      </p:sp>
      <p:sp>
        <p:nvSpPr>
          <p:cNvPr id="8" name="Right Arrow 7"/>
          <p:cNvSpPr/>
          <p:nvPr/>
        </p:nvSpPr>
        <p:spPr>
          <a:xfrm rot="1257111">
            <a:off x="7454900" y="2069967"/>
            <a:ext cx="1079500" cy="17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9037" y="805621"/>
            <a:ext cx="11470066" cy="6052379"/>
            <a:chOff x="379037" y="805621"/>
            <a:chExt cx="11470066" cy="6052379"/>
          </a:xfrm>
        </p:grpSpPr>
        <p:sp>
          <p:nvSpPr>
            <p:cNvPr id="5" name="Rectangle 4"/>
            <p:cNvSpPr/>
            <p:nvPr/>
          </p:nvSpPr>
          <p:spPr>
            <a:xfrm>
              <a:off x="3136900" y="805621"/>
              <a:ext cx="6096000" cy="1077218"/>
            </a:xfrm>
            <a:prstGeom prst="rect">
              <a:avLst/>
            </a:prstGeom>
          </p:spPr>
          <p:txBody>
            <a:bodyPr>
              <a:spAutoFit/>
            </a:bodyPr>
            <a:lstStyle/>
            <a:p>
              <a:pPr algn="ctr"/>
              <a:r>
                <a:rPr lang="en-US" sz="3200" dirty="0"/>
                <a:t>What do we now know about these two types of architecture?</a:t>
              </a:r>
              <a:endParaRPr lang="en-US" sz="3200" dirty="0"/>
            </a:p>
          </p:txBody>
        </p:sp>
        <p:sp>
          <p:nvSpPr>
            <p:cNvPr id="6" name="Rectangle 5"/>
            <p:cNvSpPr/>
            <p:nvPr/>
          </p:nvSpPr>
          <p:spPr>
            <a:xfrm>
              <a:off x="1116994" y="2089835"/>
              <a:ext cx="2693005" cy="584775"/>
            </a:xfrm>
            <a:prstGeom prst="rect">
              <a:avLst/>
            </a:prstGeom>
          </p:spPr>
          <p:txBody>
            <a:bodyPr wrap="square">
              <a:spAutoFit/>
            </a:bodyPr>
            <a:lstStyle/>
            <a:p>
              <a:r>
                <a:rPr lang="en-US" sz="3200" dirty="0" smtClean="0"/>
                <a:t>Romanesque</a:t>
              </a:r>
              <a:endParaRPr lang="en-US" sz="3200" dirty="0"/>
            </a:p>
          </p:txBody>
        </p:sp>
        <p:sp>
          <p:nvSpPr>
            <p:cNvPr id="7" name="Rectangle 6"/>
            <p:cNvSpPr/>
            <p:nvPr/>
          </p:nvSpPr>
          <p:spPr>
            <a:xfrm>
              <a:off x="8673495" y="2089834"/>
              <a:ext cx="1626206" cy="584775"/>
            </a:xfrm>
            <a:prstGeom prst="rect">
              <a:avLst/>
            </a:prstGeom>
          </p:spPr>
          <p:txBody>
            <a:bodyPr wrap="square">
              <a:spAutoFit/>
            </a:bodyPr>
            <a:lstStyle/>
            <a:p>
              <a:r>
                <a:rPr lang="en-US" sz="3200" dirty="0" smtClean="0"/>
                <a:t>Gothic</a:t>
              </a:r>
              <a:endParaRPr lang="en-US" sz="3200" dirty="0"/>
            </a:p>
          </p:txBody>
        </p:sp>
        <p:sp>
          <p:nvSpPr>
            <p:cNvPr id="9" name="Right Arrow 8"/>
            <p:cNvSpPr/>
            <p:nvPr/>
          </p:nvSpPr>
          <p:spPr>
            <a:xfrm rot="9488626">
              <a:off x="3621448" y="2017195"/>
              <a:ext cx="1079500" cy="17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3147" y="1882839"/>
              <a:ext cx="45719" cy="4975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6070402" y="-3136809"/>
              <a:ext cx="87335" cy="1147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29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1" y="816389"/>
            <a:ext cx="922985" cy="1326321"/>
          </a:xfrm>
        </p:spPr>
        <p:txBody>
          <a:bodyPr/>
          <a:lstStyle/>
          <a:p>
            <a:r>
              <a:rPr lang="en-US" dirty="0" smtClean="0"/>
              <a:t>1)</a:t>
            </a:r>
            <a:endParaRPr lang="en-US" dirty="0"/>
          </a:p>
        </p:txBody>
      </p:sp>
      <p:sp>
        <p:nvSpPr>
          <p:cNvPr id="4" name="Title 1"/>
          <p:cNvSpPr txBox="1">
            <a:spLocks/>
          </p:cNvSpPr>
          <p:nvPr/>
        </p:nvSpPr>
        <p:spPr>
          <a:xfrm>
            <a:off x="913796" y="5943600"/>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Why did you guess what you guessed?</a:t>
            </a:r>
            <a:endParaRPr lang="en-US" dirty="0"/>
          </a:p>
        </p:txBody>
      </p:sp>
      <p:pic>
        <p:nvPicPr>
          <p:cNvPr id="1026" name="Picture 2" descr="https://upload.wikimedia.org/wikipedia/commons/2/2d/Picardie_Amiens2_tango71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176" y="878039"/>
            <a:ext cx="4952999" cy="545034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066196" y="-63500"/>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mtClean="0"/>
              <a:t>Gothic (G) or Romanesque (R) </a:t>
            </a:r>
            <a:endParaRPr lang="en-US" dirty="0"/>
          </a:p>
        </p:txBody>
      </p:sp>
    </p:spTree>
    <p:extLst>
      <p:ext uri="{BB962C8B-B14F-4D97-AF65-F5344CB8AC3E}">
        <p14:creationId xmlns:p14="http://schemas.microsoft.com/office/powerpoint/2010/main" val="255783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15900"/>
            <a:ext cx="10353761" cy="1326321"/>
          </a:xfrm>
        </p:spPr>
        <p:txBody>
          <a:bodyPr/>
          <a:lstStyle/>
          <a:p>
            <a:r>
              <a:rPr lang="en-US" dirty="0" smtClean="0"/>
              <a:t>Gothic (G) or Romanesque (R) </a:t>
            </a:r>
            <a:endParaRPr lang="en-US" dirty="0"/>
          </a:p>
        </p:txBody>
      </p:sp>
      <p:sp>
        <p:nvSpPr>
          <p:cNvPr id="4" name="Title 1"/>
          <p:cNvSpPr txBox="1">
            <a:spLocks/>
          </p:cNvSpPr>
          <p:nvPr/>
        </p:nvSpPr>
        <p:spPr>
          <a:xfrm>
            <a:off x="913796" y="5943600"/>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Why did you guess what you guessed?</a:t>
            </a:r>
            <a:endParaRPr lang="en-US" dirty="0"/>
          </a:p>
        </p:txBody>
      </p:sp>
      <p:sp>
        <p:nvSpPr>
          <p:cNvPr id="5" name="Title 1"/>
          <p:cNvSpPr txBox="1">
            <a:spLocks/>
          </p:cNvSpPr>
          <p:nvPr/>
        </p:nvSpPr>
        <p:spPr>
          <a:xfrm>
            <a:off x="143211" y="816389"/>
            <a:ext cx="922985"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2</a:t>
            </a:r>
            <a:r>
              <a:rPr lang="en-US" dirty="0" smtClean="0"/>
              <a:t>)</a:t>
            </a:r>
            <a:endParaRPr lang="en-US" dirty="0"/>
          </a:p>
        </p:txBody>
      </p:sp>
      <p:pic>
        <p:nvPicPr>
          <p:cNvPr id="6146" name="Picture 2" descr="http://homede.site/wp-content/uploads/2015/11/gothic-style-architecture-and-gothic-architecture-facts-8-cathedrals-of-lincoln-and-salisbury-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4" y="816389"/>
            <a:ext cx="7286625" cy="546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5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15900"/>
            <a:ext cx="10353761" cy="1326321"/>
          </a:xfrm>
        </p:spPr>
        <p:txBody>
          <a:bodyPr/>
          <a:lstStyle/>
          <a:p>
            <a:r>
              <a:rPr lang="en-US" dirty="0" smtClean="0"/>
              <a:t>Gothic (G) or Romanesque (R) </a:t>
            </a:r>
            <a:endParaRPr lang="en-US" dirty="0"/>
          </a:p>
        </p:txBody>
      </p:sp>
      <p:sp>
        <p:nvSpPr>
          <p:cNvPr id="4" name="Title 1"/>
          <p:cNvSpPr txBox="1">
            <a:spLocks/>
          </p:cNvSpPr>
          <p:nvPr/>
        </p:nvSpPr>
        <p:spPr>
          <a:xfrm>
            <a:off x="913796" y="5943600"/>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Why did you guess what you guessed?</a:t>
            </a:r>
            <a:endParaRPr lang="en-US" dirty="0"/>
          </a:p>
        </p:txBody>
      </p:sp>
      <p:sp>
        <p:nvSpPr>
          <p:cNvPr id="5" name="Title 1"/>
          <p:cNvSpPr txBox="1">
            <a:spLocks/>
          </p:cNvSpPr>
          <p:nvPr/>
        </p:nvSpPr>
        <p:spPr>
          <a:xfrm>
            <a:off x="143211" y="816389"/>
            <a:ext cx="922985"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3</a:t>
            </a:r>
            <a:r>
              <a:rPr lang="en-US" dirty="0" smtClean="0"/>
              <a:t>)</a:t>
            </a:r>
            <a:endParaRPr lang="en-US" dirty="0"/>
          </a:p>
        </p:txBody>
      </p:sp>
      <p:pic>
        <p:nvPicPr>
          <p:cNvPr id="5122" name="Picture 2" descr="https://www.durhamworldheritagesite.com/architecture/romanesque/poitiers-facad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844" y="660400"/>
            <a:ext cx="6455664"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93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15900"/>
            <a:ext cx="10353761" cy="1326321"/>
          </a:xfrm>
        </p:spPr>
        <p:txBody>
          <a:bodyPr/>
          <a:lstStyle/>
          <a:p>
            <a:r>
              <a:rPr lang="en-US" dirty="0" smtClean="0"/>
              <a:t>Gothic (G) or Romanesque (R) </a:t>
            </a:r>
            <a:endParaRPr lang="en-US" dirty="0"/>
          </a:p>
        </p:txBody>
      </p:sp>
      <p:sp>
        <p:nvSpPr>
          <p:cNvPr id="4" name="Title 1"/>
          <p:cNvSpPr txBox="1">
            <a:spLocks/>
          </p:cNvSpPr>
          <p:nvPr/>
        </p:nvSpPr>
        <p:spPr>
          <a:xfrm>
            <a:off x="913796" y="5943600"/>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Why did you guess what you guessed?</a:t>
            </a:r>
            <a:endParaRPr lang="en-US" dirty="0"/>
          </a:p>
        </p:txBody>
      </p:sp>
      <p:sp>
        <p:nvSpPr>
          <p:cNvPr id="5" name="Title 1"/>
          <p:cNvSpPr txBox="1">
            <a:spLocks/>
          </p:cNvSpPr>
          <p:nvPr/>
        </p:nvSpPr>
        <p:spPr>
          <a:xfrm>
            <a:off x="143211" y="816389"/>
            <a:ext cx="922985"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4</a:t>
            </a:r>
            <a:r>
              <a:rPr lang="en-US" dirty="0" smtClean="0"/>
              <a:t>)</a:t>
            </a:r>
            <a:endParaRPr lang="en-US" dirty="0"/>
          </a:p>
        </p:txBody>
      </p:sp>
      <p:pic>
        <p:nvPicPr>
          <p:cNvPr id="4100" name="Picture 4" descr="http://sjnknox.org/wp-content/uploads/2011/01/front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4" y="816389"/>
            <a:ext cx="7413625" cy="494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13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15900"/>
            <a:ext cx="10353761" cy="1326321"/>
          </a:xfrm>
        </p:spPr>
        <p:txBody>
          <a:bodyPr/>
          <a:lstStyle/>
          <a:p>
            <a:r>
              <a:rPr lang="en-US" dirty="0" smtClean="0"/>
              <a:t>Gothic (G) or Romanesque (R) </a:t>
            </a:r>
            <a:endParaRPr lang="en-US" dirty="0"/>
          </a:p>
        </p:txBody>
      </p:sp>
      <p:sp>
        <p:nvSpPr>
          <p:cNvPr id="4" name="Title 1"/>
          <p:cNvSpPr txBox="1">
            <a:spLocks/>
          </p:cNvSpPr>
          <p:nvPr/>
        </p:nvSpPr>
        <p:spPr>
          <a:xfrm>
            <a:off x="913796" y="5943600"/>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Why did you guess what you guessed?</a:t>
            </a:r>
            <a:endParaRPr lang="en-US" dirty="0"/>
          </a:p>
        </p:txBody>
      </p:sp>
      <p:sp>
        <p:nvSpPr>
          <p:cNvPr id="5" name="Title 1"/>
          <p:cNvSpPr txBox="1">
            <a:spLocks/>
          </p:cNvSpPr>
          <p:nvPr/>
        </p:nvSpPr>
        <p:spPr>
          <a:xfrm>
            <a:off x="143211" y="816389"/>
            <a:ext cx="922985"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5)</a:t>
            </a:r>
            <a:endParaRPr lang="en-US" dirty="0"/>
          </a:p>
        </p:txBody>
      </p:sp>
      <p:pic>
        <p:nvPicPr>
          <p:cNvPr id="3074" name="Picture 2" descr="https://upload.wikimedia.org/wikipedia/commons/9/98/Basilica_(architecture)_schematic_s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612" y="693737"/>
            <a:ext cx="6110738" cy="544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4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15900"/>
            <a:ext cx="10353761" cy="1326321"/>
          </a:xfrm>
        </p:spPr>
        <p:txBody>
          <a:bodyPr/>
          <a:lstStyle/>
          <a:p>
            <a:r>
              <a:rPr lang="en-US" dirty="0" smtClean="0"/>
              <a:t>Gothic (G) or Romanesque (R) </a:t>
            </a:r>
            <a:endParaRPr lang="en-US" dirty="0"/>
          </a:p>
        </p:txBody>
      </p:sp>
      <p:sp>
        <p:nvSpPr>
          <p:cNvPr id="4" name="Title 1"/>
          <p:cNvSpPr txBox="1">
            <a:spLocks/>
          </p:cNvSpPr>
          <p:nvPr/>
        </p:nvSpPr>
        <p:spPr>
          <a:xfrm>
            <a:off x="913796" y="5943600"/>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smtClean="0"/>
              <a:t>Why did you guess what you guessed?</a:t>
            </a:r>
            <a:endParaRPr lang="en-US" dirty="0"/>
          </a:p>
        </p:txBody>
      </p:sp>
      <p:sp>
        <p:nvSpPr>
          <p:cNvPr id="5" name="Title 1"/>
          <p:cNvSpPr txBox="1">
            <a:spLocks/>
          </p:cNvSpPr>
          <p:nvPr/>
        </p:nvSpPr>
        <p:spPr>
          <a:xfrm>
            <a:off x="143211" y="816389"/>
            <a:ext cx="922985"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6</a:t>
            </a:r>
            <a:r>
              <a:rPr lang="en-US" dirty="0" smtClean="0"/>
              <a:t>)</a:t>
            </a:r>
            <a:endParaRPr lang="en-US" dirty="0"/>
          </a:p>
        </p:txBody>
      </p:sp>
      <p:grpSp>
        <p:nvGrpSpPr>
          <p:cNvPr id="6" name="Group 5"/>
          <p:cNvGrpSpPr/>
          <p:nvPr/>
        </p:nvGrpSpPr>
        <p:grpSpPr>
          <a:xfrm>
            <a:off x="2262821" y="682210"/>
            <a:ext cx="7376479" cy="5633334"/>
            <a:chOff x="2262821" y="682210"/>
            <a:chExt cx="7376479" cy="5633334"/>
          </a:xfrm>
        </p:grpSpPr>
        <p:pic>
          <p:nvPicPr>
            <p:cNvPr id="2050" name="Picture 2" descr="https://deirdremorgan1.files.wordpress.com/2014/06/bascilica-form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821" y="682210"/>
              <a:ext cx="7376479" cy="56333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3600" y="5753100"/>
              <a:ext cx="2286000" cy="330200"/>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538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695" y="0"/>
            <a:ext cx="10353761" cy="1326321"/>
          </a:xfrm>
        </p:spPr>
        <p:txBody>
          <a:bodyPr/>
          <a:lstStyle/>
          <a:p>
            <a:r>
              <a:rPr lang="en-US" dirty="0" smtClean="0">
                <a:hlinkClick r:id="rId2"/>
              </a:rPr>
              <a:t>Video on Romanesque and Gothic Architecture</a:t>
            </a:r>
            <a:endParaRPr lang="en-US" dirty="0"/>
          </a:p>
        </p:txBody>
      </p:sp>
      <p:sp>
        <p:nvSpPr>
          <p:cNvPr id="3" name="Content Placeholder 2"/>
          <p:cNvSpPr>
            <a:spLocks noGrp="1"/>
          </p:cNvSpPr>
          <p:nvPr>
            <p:ph idx="1"/>
          </p:nvPr>
        </p:nvSpPr>
        <p:spPr>
          <a:xfrm>
            <a:off x="913795" y="2096064"/>
            <a:ext cx="10325705" cy="3695136"/>
          </a:xfrm>
        </p:spPr>
        <p:txBody>
          <a:bodyPr/>
          <a:lstStyle/>
          <a:p>
            <a:endParaRPr lang="en-US" dirty="0"/>
          </a:p>
        </p:txBody>
      </p:sp>
      <p:pic>
        <p:nvPicPr>
          <p:cNvPr id="7170" name="Picture 2" descr="https://s-media-cache-ak0.pinimg.com/736x/a4/39/01/a43901f469ef1b62176db5bc475d23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146732"/>
            <a:ext cx="9448195" cy="5111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32100" y="5874404"/>
            <a:ext cx="7670800" cy="2881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61639" y="6376277"/>
            <a:ext cx="2630015" cy="369332"/>
          </a:xfrm>
          <a:prstGeom prst="rect">
            <a:avLst/>
          </a:prstGeom>
          <a:noFill/>
        </p:spPr>
        <p:txBody>
          <a:bodyPr wrap="none" rtlCol="0">
            <a:spAutoFit/>
          </a:bodyPr>
          <a:lstStyle/>
          <a:p>
            <a:r>
              <a:rPr lang="en-US" dirty="0" smtClean="0">
                <a:hlinkClick r:id="rId4"/>
              </a:rPr>
              <a:t>Gothic Vs Romanesque</a:t>
            </a:r>
            <a:endParaRPr lang="en-US" dirty="0"/>
          </a:p>
        </p:txBody>
      </p:sp>
    </p:spTree>
    <p:extLst>
      <p:ext uri="{BB962C8B-B14F-4D97-AF65-F5344CB8AC3E}">
        <p14:creationId xmlns:p14="http://schemas.microsoft.com/office/powerpoint/2010/main" val="130840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695" y="2794000"/>
            <a:ext cx="8065105" cy="1326321"/>
          </a:xfrm>
        </p:spPr>
        <p:txBody>
          <a:bodyPr>
            <a:noAutofit/>
          </a:bodyPr>
          <a:lstStyle/>
          <a:p>
            <a:r>
              <a:rPr lang="en-US" sz="4400" dirty="0" smtClean="0"/>
              <a:t>Now let’s take the quiz again, knowing what you know.  See if you can get them all correct.</a:t>
            </a:r>
            <a:endParaRPr lang="en-US" sz="4400" dirty="0"/>
          </a:p>
        </p:txBody>
      </p:sp>
    </p:spTree>
    <p:extLst>
      <p:ext uri="{BB962C8B-B14F-4D97-AF65-F5344CB8AC3E}">
        <p14:creationId xmlns:p14="http://schemas.microsoft.com/office/powerpoint/2010/main" val="1891218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26</TotalTime>
  <Words>353</Words>
  <Application>Microsoft Office PowerPoint</Application>
  <PresentationFormat>Widescreen</PresentationFormat>
  <Paragraphs>45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Bookman Old Style</vt:lpstr>
      <vt:lpstr>Rockwell</vt:lpstr>
      <vt:lpstr>Damask</vt:lpstr>
      <vt:lpstr>Romanesque or Gothic</vt:lpstr>
      <vt:lpstr>1)</vt:lpstr>
      <vt:lpstr>Gothic (G) or Romanesque (R) </vt:lpstr>
      <vt:lpstr>Gothic (G) or Romanesque (R) </vt:lpstr>
      <vt:lpstr>Gothic (G) or Romanesque (R) </vt:lpstr>
      <vt:lpstr>Gothic (G) or Romanesque (R) </vt:lpstr>
      <vt:lpstr>Gothic (G) or Romanesque (R) </vt:lpstr>
      <vt:lpstr>Video on Romanesque and Gothic Architecture</vt:lpstr>
      <vt:lpstr>Now let’s take the quiz again, knowing what you know.  See if you can get them all correct.</vt:lpstr>
      <vt:lpstr>1)</vt:lpstr>
      <vt:lpstr>Gothic (G) or Romanesque (R) </vt:lpstr>
      <vt:lpstr>Gothic (G) or Romanesque (R) </vt:lpstr>
      <vt:lpstr>Gothic (G) or Romanesque (R) </vt:lpstr>
      <vt:lpstr>Gothic (G) or Romanesque (R) </vt:lpstr>
      <vt:lpstr>Gothic (G) or Romanesque (R) </vt:lpstr>
      <vt:lpstr>PowerPoint Presentation</vt:lpstr>
    </vt:vector>
  </TitlesOfParts>
  <Company>CRSD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Romanesque or Gothic</dc:title>
  <dc:creator>Fitzpatrick,Jack</dc:creator>
  <cp:lastModifiedBy>Fitzpatrick,Jack</cp:lastModifiedBy>
  <cp:revision>3</cp:revision>
  <dcterms:created xsi:type="dcterms:W3CDTF">2016-04-15T12:23:29Z</dcterms:created>
  <dcterms:modified xsi:type="dcterms:W3CDTF">2016-04-15T12:49:51Z</dcterms:modified>
</cp:coreProperties>
</file>